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13.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74" r:id="rId4"/>
    <p:sldMasterId id="2147483684" r:id="rId5"/>
  </p:sldMasterIdLst>
  <p:notesMasterIdLst>
    <p:notesMasterId r:id="rId24"/>
  </p:notesMasterIdLst>
  <p:sldIdLst>
    <p:sldId id="261" r:id="rId6"/>
    <p:sldId id="281" r:id="rId7"/>
    <p:sldId id="263" r:id="rId8"/>
    <p:sldId id="264" r:id="rId9"/>
    <p:sldId id="282" r:id="rId10"/>
    <p:sldId id="278" r:id="rId11"/>
    <p:sldId id="265" r:id="rId12"/>
    <p:sldId id="266" r:id="rId13"/>
    <p:sldId id="271" r:id="rId14"/>
    <p:sldId id="273" r:id="rId15"/>
    <p:sldId id="268" r:id="rId16"/>
    <p:sldId id="267" r:id="rId17"/>
    <p:sldId id="272" r:id="rId18"/>
    <p:sldId id="279" r:id="rId19"/>
    <p:sldId id="274" r:id="rId20"/>
    <p:sldId id="275" r:id="rId21"/>
    <p:sldId id="276" r:id="rId22"/>
    <p:sldId id="277" r:id="rId2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FH\Pr&#228;sentationen\Ergebniss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FH\Pr&#228;sentationen\Ergebnisse.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FH\Pr&#228;sentationen\Ergebnisse.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FH\Pr&#228;sentationen\Ergebnisse.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FH\Pr&#228;sentationen\Ergebnisse.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FH\Pr&#228;sentationen\Ergebnis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32671260664513"/>
          <c:y val="0.1023771208926753"/>
          <c:w val="0.53578991229775375"/>
          <c:h val="0.71892833067997652"/>
        </c:manualLayout>
      </c:layout>
      <c:scatterChart>
        <c:scatterStyle val="lineMarker"/>
        <c:varyColors val="0"/>
        <c:ser>
          <c:idx val="0"/>
          <c:order val="0"/>
          <c:tx>
            <c:strRef>
              <c:f>Tabelle1!$B$13</c:f>
              <c:strCache>
                <c:ptCount val="1"/>
                <c:pt idx="0">
                  <c:v>Artificial sea water</c:v>
                </c:pt>
              </c:strCache>
            </c:strRef>
          </c:tx>
          <c:spPr>
            <a:ln w="28575">
              <a:solidFill>
                <a:schemeClr val="bg1">
                  <a:lumMod val="75000"/>
                </a:schemeClr>
              </a:solidFill>
            </a:ln>
          </c:spPr>
          <c:marker>
            <c:symbol val="circle"/>
            <c:size val="6"/>
            <c:spPr>
              <a:solidFill>
                <a:schemeClr val="bg2">
                  <a:lumMod val="75000"/>
                </a:schemeClr>
              </a:solidFill>
            </c:spPr>
          </c:marker>
          <c:xVal>
            <c:numRef>
              <c:f>Tabelle1!$A$14:$A$21</c:f>
              <c:numCache>
                <c:formatCode>General</c:formatCode>
                <c:ptCount val="8"/>
                <c:pt idx="0">
                  <c:v>0</c:v>
                </c:pt>
                <c:pt idx="1">
                  <c:v>24</c:v>
                </c:pt>
                <c:pt idx="2">
                  <c:v>48</c:v>
                </c:pt>
                <c:pt idx="3">
                  <c:v>72</c:v>
                </c:pt>
                <c:pt idx="4">
                  <c:v>96</c:v>
                </c:pt>
                <c:pt idx="5">
                  <c:v>120</c:v>
                </c:pt>
                <c:pt idx="6">
                  <c:v>144</c:v>
                </c:pt>
                <c:pt idx="7">
                  <c:v>168</c:v>
                </c:pt>
              </c:numCache>
            </c:numRef>
          </c:xVal>
          <c:yVal>
            <c:numRef>
              <c:f>Tabelle1!$B$14:$B$21</c:f>
              <c:numCache>
                <c:formatCode>0.00</c:formatCode>
                <c:ptCount val="8"/>
                <c:pt idx="0">
                  <c:v>0.01</c:v>
                </c:pt>
                <c:pt idx="1">
                  <c:v>1.2712491503214048E-2</c:v>
                </c:pt>
                <c:pt idx="2">
                  <c:v>1.6160744021928936E-2</c:v>
                </c:pt>
                <c:pt idx="3">
                  <c:v>2.0544332106438877E-2</c:v>
                </c:pt>
                <c:pt idx="4">
                  <c:v>2.6116964734231179E-2</c:v>
                </c:pt>
                <c:pt idx="5">
                  <c:v>3.3201169227365476E-2</c:v>
                </c:pt>
                <c:pt idx="6">
                  <c:v>0.03</c:v>
                </c:pt>
                <c:pt idx="7">
                  <c:v>0.02</c:v>
                </c:pt>
              </c:numCache>
            </c:numRef>
          </c:yVal>
          <c:smooth val="1"/>
        </c:ser>
        <c:ser>
          <c:idx val="1"/>
          <c:order val="1"/>
          <c:tx>
            <c:strRef>
              <c:f>Tabelle1!$C$13</c:f>
              <c:strCache>
                <c:ptCount val="1"/>
                <c:pt idx="0">
                  <c:v>LB Medium</c:v>
                </c:pt>
              </c:strCache>
            </c:strRef>
          </c:tx>
          <c:spPr>
            <a:ln w="28575">
              <a:solidFill>
                <a:schemeClr val="accent6">
                  <a:lumMod val="50000"/>
                </a:schemeClr>
              </a:solidFill>
            </a:ln>
          </c:spPr>
          <c:marker>
            <c:symbol val="circle"/>
            <c:size val="7"/>
          </c:marker>
          <c:xVal>
            <c:numRef>
              <c:f>Tabelle1!$A$14:$A$21</c:f>
              <c:numCache>
                <c:formatCode>General</c:formatCode>
                <c:ptCount val="8"/>
                <c:pt idx="0">
                  <c:v>0</c:v>
                </c:pt>
                <c:pt idx="1">
                  <c:v>24</c:v>
                </c:pt>
                <c:pt idx="2">
                  <c:v>48</c:v>
                </c:pt>
                <c:pt idx="3">
                  <c:v>72</c:v>
                </c:pt>
                <c:pt idx="4">
                  <c:v>96</c:v>
                </c:pt>
                <c:pt idx="5">
                  <c:v>120</c:v>
                </c:pt>
                <c:pt idx="6">
                  <c:v>144</c:v>
                </c:pt>
                <c:pt idx="7">
                  <c:v>168</c:v>
                </c:pt>
              </c:numCache>
            </c:numRef>
          </c:xVal>
          <c:yVal>
            <c:numRef>
              <c:f>Tabelle1!$C$14:$C$21</c:f>
              <c:numCache>
                <c:formatCode>0.00</c:formatCode>
                <c:ptCount val="8"/>
                <c:pt idx="0">
                  <c:v>0.01</c:v>
                </c:pt>
                <c:pt idx="1">
                  <c:v>0.04</c:v>
                </c:pt>
                <c:pt idx="2">
                  <c:v>0.06</c:v>
                </c:pt>
                <c:pt idx="3">
                  <c:v>0.17</c:v>
                </c:pt>
                <c:pt idx="4">
                  <c:v>0.46</c:v>
                </c:pt>
                <c:pt idx="5">
                  <c:v>1.2151041751873486</c:v>
                </c:pt>
                <c:pt idx="6">
                  <c:v>1.25</c:v>
                </c:pt>
                <c:pt idx="7">
                  <c:v>1.19</c:v>
                </c:pt>
              </c:numCache>
            </c:numRef>
          </c:yVal>
          <c:smooth val="1"/>
        </c:ser>
        <c:ser>
          <c:idx val="2"/>
          <c:order val="2"/>
          <c:tx>
            <c:strRef>
              <c:f>Tabelle1!$D$13</c:f>
              <c:strCache>
                <c:ptCount val="1"/>
                <c:pt idx="0">
                  <c:v>Nutrient rich medium </c:v>
                </c:pt>
              </c:strCache>
            </c:strRef>
          </c:tx>
          <c:spPr>
            <a:ln w="28575">
              <a:solidFill>
                <a:schemeClr val="tx1"/>
              </a:solidFill>
            </a:ln>
          </c:spPr>
          <c:marker>
            <c:symbol val="circle"/>
            <c:size val="7"/>
            <c:spPr>
              <a:solidFill>
                <a:schemeClr val="tx1"/>
              </a:solidFill>
            </c:spPr>
          </c:marker>
          <c:xVal>
            <c:numRef>
              <c:f>Tabelle1!$A$14:$A$21</c:f>
              <c:numCache>
                <c:formatCode>General</c:formatCode>
                <c:ptCount val="8"/>
                <c:pt idx="0">
                  <c:v>0</c:v>
                </c:pt>
                <c:pt idx="1">
                  <c:v>24</c:v>
                </c:pt>
                <c:pt idx="2">
                  <c:v>48</c:v>
                </c:pt>
                <c:pt idx="3">
                  <c:v>72</c:v>
                </c:pt>
                <c:pt idx="4">
                  <c:v>96</c:v>
                </c:pt>
                <c:pt idx="5">
                  <c:v>120</c:v>
                </c:pt>
                <c:pt idx="6">
                  <c:v>144</c:v>
                </c:pt>
                <c:pt idx="7">
                  <c:v>168</c:v>
                </c:pt>
              </c:numCache>
            </c:numRef>
          </c:xVal>
          <c:yVal>
            <c:numRef>
              <c:f>Tabelle1!$D$14:$D$21</c:f>
              <c:numCache>
                <c:formatCode>0.00</c:formatCode>
                <c:ptCount val="8"/>
                <c:pt idx="0">
                  <c:v>0.01</c:v>
                </c:pt>
                <c:pt idx="1">
                  <c:v>2.48929615041074E-2</c:v>
                </c:pt>
                <c:pt idx="2">
                  <c:v>0.08</c:v>
                </c:pt>
                <c:pt idx="3">
                  <c:v>0.15425160886805897</c:v>
                </c:pt>
                <c:pt idx="4">
                  <c:v>0.39</c:v>
                </c:pt>
                <c:pt idx="5">
                  <c:v>0.99</c:v>
                </c:pt>
                <c:pt idx="6">
                  <c:v>1.23</c:v>
                </c:pt>
                <c:pt idx="7">
                  <c:v>1.35</c:v>
                </c:pt>
              </c:numCache>
            </c:numRef>
          </c:yVal>
          <c:smooth val="1"/>
        </c:ser>
        <c:ser>
          <c:idx val="3"/>
          <c:order val="3"/>
          <c:tx>
            <c:strRef>
              <c:f>Tabelle1!$E$13</c:f>
              <c:strCache>
                <c:ptCount val="1"/>
                <c:pt idx="0">
                  <c:v>Modified accumulation medium</c:v>
                </c:pt>
              </c:strCache>
            </c:strRef>
          </c:tx>
          <c:spPr>
            <a:ln w="28575">
              <a:solidFill>
                <a:schemeClr val="accent4">
                  <a:lumMod val="75000"/>
                </a:schemeClr>
              </a:solidFill>
            </a:ln>
          </c:spPr>
          <c:marker>
            <c:symbol val="circle"/>
            <c:size val="7"/>
          </c:marker>
          <c:xVal>
            <c:numRef>
              <c:f>Tabelle1!$A$14:$A$21</c:f>
              <c:numCache>
                <c:formatCode>General</c:formatCode>
                <c:ptCount val="8"/>
                <c:pt idx="0">
                  <c:v>0</c:v>
                </c:pt>
                <c:pt idx="1">
                  <c:v>24</c:v>
                </c:pt>
                <c:pt idx="2">
                  <c:v>48</c:v>
                </c:pt>
                <c:pt idx="3">
                  <c:v>72</c:v>
                </c:pt>
                <c:pt idx="4">
                  <c:v>96</c:v>
                </c:pt>
                <c:pt idx="5">
                  <c:v>120</c:v>
                </c:pt>
                <c:pt idx="6">
                  <c:v>144</c:v>
                </c:pt>
                <c:pt idx="7">
                  <c:v>168</c:v>
                </c:pt>
              </c:numCache>
            </c:numRef>
          </c:xVal>
          <c:yVal>
            <c:numRef>
              <c:f>Tabelle1!$E$14:$E$21</c:f>
              <c:numCache>
                <c:formatCode>0.00</c:formatCode>
                <c:ptCount val="8"/>
                <c:pt idx="0">
                  <c:v>0.01</c:v>
                </c:pt>
                <c:pt idx="1">
                  <c:v>0.03</c:v>
                </c:pt>
                <c:pt idx="2">
                  <c:v>4.6459691769204274E-2</c:v>
                </c:pt>
                <c:pt idx="3">
                  <c:v>0.12</c:v>
                </c:pt>
                <c:pt idx="4">
                  <c:v>0.23</c:v>
                </c:pt>
                <c:pt idx="5">
                  <c:v>0.45</c:v>
                </c:pt>
                <c:pt idx="6">
                  <c:v>0.52</c:v>
                </c:pt>
                <c:pt idx="7">
                  <c:v>0.54</c:v>
                </c:pt>
              </c:numCache>
            </c:numRef>
          </c:yVal>
          <c:smooth val="1"/>
        </c:ser>
        <c:ser>
          <c:idx val="4"/>
          <c:order val="4"/>
          <c:tx>
            <c:strRef>
              <c:f>Tabelle1!$F$13</c:f>
              <c:strCache>
                <c:ptCount val="1"/>
                <c:pt idx="0">
                  <c:v>BG 11 I</c:v>
                </c:pt>
              </c:strCache>
            </c:strRef>
          </c:tx>
          <c:spPr>
            <a:ln w="28575">
              <a:solidFill>
                <a:srgbClr val="FFC000"/>
              </a:solidFill>
            </a:ln>
          </c:spPr>
          <c:marker>
            <c:symbol val="circle"/>
            <c:size val="7"/>
            <c:spPr>
              <a:solidFill>
                <a:srgbClr val="FFC000"/>
              </a:solidFill>
            </c:spPr>
          </c:marker>
          <c:xVal>
            <c:numRef>
              <c:f>Tabelle1!$A$14:$A$21</c:f>
              <c:numCache>
                <c:formatCode>General</c:formatCode>
                <c:ptCount val="8"/>
                <c:pt idx="0">
                  <c:v>0</c:v>
                </c:pt>
                <c:pt idx="1">
                  <c:v>24</c:v>
                </c:pt>
                <c:pt idx="2">
                  <c:v>48</c:v>
                </c:pt>
                <c:pt idx="3">
                  <c:v>72</c:v>
                </c:pt>
                <c:pt idx="4">
                  <c:v>96</c:v>
                </c:pt>
                <c:pt idx="5">
                  <c:v>120</c:v>
                </c:pt>
                <c:pt idx="6">
                  <c:v>144</c:v>
                </c:pt>
                <c:pt idx="7">
                  <c:v>168</c:v>
                </c:pt>
              </c:numCache>
            </c:numRef>
          </c:xVal>
          <c:yVal>
            <c:numRef>
              <c:f>Tabelle1!$F$14:$F$21</c:f>
              <c:numCache>
                <c:formatCode>0.00</c:formatCode>
                <c:ptCount val="8"/>
                <c:pt idx="0">
                  <c:v>0.01</c:v>
                </c:pt>
                <c:pt idx="1">
                  <c:v>0.04</c:v>
                </c:pt>
                <c:pt idx="2">
                  <c:v>7.1563494671667741E-2</c:v>
                </c:pt>
                <c:pt idx="3">
                  <c:v>0.21</c:v>
                </c:pt>
                <c:pt idx="4">
                  <c:v>0.52</c:v>
                </c:pt>
                <c:pt idx="5">
                  <c:v>1.36</c:v>
                </c:pt>
                <c:pt idx="6">
                  <c:v>1.39</c:v>
                </c:pt>
                <c:pt idx="7">
                  <c:v>1.42</c:v>
                </c:pt>
              </c:numCache>
            </c:numRef>
          </c:yVal>
          <c:smooth val="1"/>
        </c:ser>
        <c:ser>
          <c:idx val="5"/>
          <c:order val="5"/>
          <c:tx>
            <c:strRef>
              <c:f>Tabelle1!$G$13</c:f>
              <c:strCache>
                <c:ptCount val="1"/>
                <c:pt idx="0">
                  <c:v>BG 11 II</c:v>
                </c:pt>
              </c:strCache>
            </c:strRef>
          </c:tx>
          <c:spPr>
            <a:ln>
              <a:solidFill>
                <a:srgbClr val="FF0000"/>
              </a:solidFill>
            </a:ln>
          </c:spPr>
          <c:marker>
            <c:spPr>
              <a:solidFill>
                <a:srgbClr val="FF0000"/>
              </a:solidFill>
            </c:spPr>
          </c:marker>
          <c:xVal>
            <c:numRef>
              <c:f>Tabelle1!$A$14:$A$21</c:f>
              <c:numCache>
                <c:formatCode>General</c:formatCode>
                <c:ptCount val="8"/>
                <c:pt idx="0">
                  <c:v>0</c:v>
                </c:pt>
                <c:pt idx="1">
                  <c:v>24</c:v>
                </c:pt>
                <c:pt idx="2">
                  <c:v>48</c:v>
                </c:pt>
                <c:pt idx="3">
                  <c:v>72</c:v>
                </c:pt>
                <c:pt idx="4">
                  <c:v>96</c:v>
                </c:pt>
                <c:pt idx="5">
                  <c:v>120</c:v>
                </c:pt>
                <c:pt idx="6">
                  <c:v>144</c:v>
                </c:pt>
                <c:pt idx="7">
                  <c:v>168</c:v>
                </c:pt>
              </c:numCache>
            </c:numRef>
          </c:xVal>
          <c:yVal>
            <c:numRef>
              <c:f>Tabelle1!$G$14:$G$21</c:f>
              <c:numCache>
                <c:formatCode>0.00</c:formatCode>
                <c:ptCount val="8"/>
                <c:pt idx="0">
                  <c:v>0.01</c:v>
                </c:pt>
                <c:pt idx="1">
                  <c:v>2.9446795510655242E-2</c:v>
                </c:pt>
                <c:pt idx="2">
                  <c:v>0.1</c:v>
                </c:pt>
                <c:pt idx="3">
                  <c:v>0.28000000000000003</c:v>
                </c:pt>
                <c:pt idx="4">
                  <c:v>0.74</c:v>
                </c:pt>
                <c:pt idx="5">
                  <c:v>2.23</c:v>
                </c:pt>
                <c:pt idx="6">
                  <c:v>2.4</c:v>
                </c:pt>
                <c:pt idx="7">
                  <c:v>2.5</c:v>
                </c:pt>
              </c:numCache>
            </c:numRef>
          </c:yVal>
          <c:smooth val="1"/>
        </c:ser>
        <c:ser>
          <c:idx val="6"/>
          <c:order val="6"/>
          <c:tx>
            <c:strRef>
              <c:f>Tabelle1!$H$13</c:f>
              <c:strCache>
                <c:ptCount val="1"/>
                <c:pt idx="0">
                  <c:v>BG 11 III</c:v>
                </c:pt>
              </c:strCache>
            </c:strRef>
          </c:tx>
          <c:spPr>
            <a:ln w="28575">
              <a:solidFill>
                <a:schemeClr val="accent6">
                  <a:lumMod val="75000"/>
                </a:schemeClr>
              </a:solidFill>
            </a:ln>
          </c:spPr>
          <c:marker>
            <c:symbol val="circle"/>
            <c:size val="7"/>
            <c:spPr>
              <a:solidFill>
                <a:schemeClr val="accent6">
                  <a:lumMod val="75000"/>
                </a:schemeClr>
              </a:solidFill>
            </c:spPr>
          </c:marker>
          <c:xVal>
            <c:numRef>
              <c:f>Tabelle1!$A$14:$A$21</c:f>
              <c:numCache>
                <c:formatCode>General</c:formatCode>
                <c:ptCount val="8"/>
                <c:pt idx="0">
                  <c:v>0</c:v>
                </c:pt>
                <c:pt idx="1">
                  <c:v>24</c:v>
                </c:pt>
                <c:pt idx="2">
                  <c:v>48</c:v>
                </c:pt>
                <c:pt idx="3">
                  <c:v>72</c:v>
                </c:pt>
                <c:pt idx="4">
                  <c:v>96</c:v>
                </c:pt>
                <c:pt idx="5">
                  <c:v>120</c:v>
                </c:pt>
                <c:pt idx="6">
                  <c:v>144</c:v>
                </c:pt>
                <c:pt idx="7">
                  <c:v>168</c:v>
                </c:pt>
              </c:numCache>
            </c:numRef>
          </c:xVal>
          <c:yVal>
            <c:numRef>
              <c:f>Tabelle1!$H$14:$H$21</c:f>
              <c:numCache>
                <c:formatCode>0.00</c:formatCode>
                <c:ptCount val="8"/>
                <c:pt idx="0">
                  <c:v>0.01</c:v>
                </c:pt>
                <c:pt idx="1">
                  <c:v>2.8066735722367696E-2</c:v>
                </c:pt>
                <c:pt idx="2">
                  <c:v>7.8774165410923067E-2</c:v>
                </c:pt>
                <c:pt idx="3">
                  <c:v>0.23</c:v>
                </c:pt>
                <c:pt idx="4">
                  <c:v>0.66</c:v>
                </c:pt>
                <c:pt idx="5">
                  <c:v>1.76</c:v>
                </c:pt>
                <c:pt idx="6">
                  <c:v>1.81</c:v>
                </c:pt>
                <c:pt idx="7">
                  <c:v>1.83</c:v>
                </c:pt>
              </c:numCache>
            </c:numRef>
          </c:yVal>
          <c:smooth val="1"/>
        </c:ser>
        <c:ser>
          <c:idx val="7"/>
          <c:order val="7"/>
          <c:tx>
            <c:strRef>
              <c:f>Tabelle1!$I$13</c:f>
              <c:strCache>
                <c:ptCount val="1"/>
                <c:pt idx="0">
                  <c:v>BG 11 IV</c:v>
                </c:pt>
              </c:strCache>
            </c:strRef>
          </c:tx>
          <c:spPr>
            <a:ln w="28575">
              <a:solidFill>
                <a:srgbClr val="92D050"/>
              </a:solidFill>
            </a:ln>
          </c:spPr>
          <c:marker>
            <c:symbol val="circle"/>
            <c:size val="7"/>
            <c:spPr>
              <a:solidFill>
                <a:srgbClr val="92D050"/>
              </a:solidFill>
            </c:spPr>
          </c:marker>
          <c:xVal>
            <c:numRef>
              <c:f>Tabelle1!$A$14:$A$21</c:f>
              <c:numCache>
                <c:formatCode>General</c:formatCode>
                <c:ptCount val="8"/>
                <c:pt idx="0">
                  <c:v>0</c:v>
                </c:pt>
                <c:pt idx="1">
                  <c:v>24</c:v>
                </c:pt>
                <c:pt idx="2">
                  <c:v>48</c:v>
                </c:pt>
                <c:pt idx="3">
                  <c:v>72</c:v>
                </c:pt>
                <c:pt idx="4">
                  <c:v>96</c:v>
                </c:pt>
                <c:pt idx="5">
                  <c:v>120</c:v>
                </c:pt>
                <c:pt idx="6">
                  <c:v>144</c:v>
                </c:pt>
                <c:pt idx="7">
                  <c:v>168</c:v>
                </c:pt>
              </c:numCache>
            </c:numRef>
          </c:xVal>
          <c:yVal>
            <c:numRef>
              <c:f>Tabelle1!$I$14:$I$21</c:f>
              <c:numCache>
                <c:formatCode>0.00</c:formatCode>
                <c:ptCount val="8"/>
                <c:pt idx="0">
                  <c:v>0.01</c:v>
                </c:pt>
                <c:pt idx="1">
                  <c:v>2.874848565521607E-2</c:v>
                </c:pt>
                <c:pt idx="2">
                  <c:v>0.06</c:v>
                </c:pt>
                <c:pt idx="3">
                  <c:v>0.23759916970957073</c:v>
                </c:pt>
                <c:pt idx="4">
                  <c:v>0.72</c:v>
                </c:pt>
                <c:pt idx="5">
                  <c:v>1.92</c:v>
                </c:pt>
                <c:pt idx="6">
                  <c:v>2</c:v>
                </c:pt>
                <c:pt idx="7">
                  <c:v>2.0099999999999998</c:v>
                </c:pt>
              </c:numCache>
            </c:numRef>
          </c:yVal>
          <c:smooth val="1"/>
        </c:ser>
        <c:ser>
          <c:idx val="8"/>
          <c:order val="8"/>
          <c:tx>
            <c:strRef>
              <c:f>Tabelle1!$J$13</c:f>
              <c:strCache>
                <c:ptCount val="1"/>
                <c:pt idx="0">
                  <c:v>BG 11 V</c:v>
                </c:pt>
              </c:strCache>
            </c:strRef>
          </c:tx>
          <c:spPr>
            <a:ln w="28575">
              <a:solidFill>
                <a:schemeClr val="bg1">
                  <a:lumMod val="75000"/>
                </a:schemeClr>
              </a:solidFill>
            </a:ln>
          </c:spPr>
          <c:marker>
            <c:symbol val="circle"/>
            <c:size val="7"/>
            <c:spPr>
              <a:solidFill>
                <a:schemeClr val="bg1">
                  <a:lumMod val="85000"/>
                </a:schemeClr>
              </a:solidFill>
            </c:spPr>
          </c:marker>
          <c:xVal>
            <c:numRef>
              <c:f>Tabelle1!$A$14:$A$21</c:f>
              <c:numCache>
                <c:formatCode>General</c:formatCode>
                <c:ptCount val="8"/>
                <c:pt idx="0">
                  <c:v>0</c:v>
                </c:pt>
                <c:pt idx="1">
                  <c:v>24</c:v>
                </c:pt>
                <c:pt idx="2">
                  <c:v>48</c:v>
                </c:pt>
                <c:pt idx="3">
                  <c:v>72</c:v>
                </c:pt>
                <c:pt idx="4">
                  <c:v>96</c:v>
                </c:pt>
                <c:pt idx="5">
                  <c:v>120</c:v>
                </c:pt>
                <c:pt idx="6">
                  <c:v>144</c:v>
                </c:pt>
                <c:pt idx="7">
                  <c:v>168</c:v>
                </c:pt>
              </c:numCache>
            </c:numRef>
          </c:xVal>
          <c:yVal>
            <c:numRef>
              <c:f>Tabelle1!$J$14:$J$21</c:f>
              <c:numCache>
                <c:formatCode>0.00</c:formatCode>
                <c:ptCount val="8"/>
                <c:pt idx="0">
                  <c:v>0.01</c:v>
                </c:pt>
                <c:pt idx="1">
                  <c:v>0.02</c:v>
                </c:pt>
                <c:pt idx="2">
                  <c:v>6.5012859773334708E-2</c:v>
                </c:pt>
                <c:pt idx="3">
                  <c:v>0.16</c:v>
                </c:pt>
                <c:pt idx="4">
                  <c:v>0.46</c:v>
                </c:pt>
                <c:pt idx="5">
                  <c:v>1.06</c:v>
                </c:pt>
                <c:pt idx="6">
                  <c:v>1.1000000000000001</c:v>
                </c:pt>
                <c:pt idx="7">
                  <c:v>1.08</c:v>
                </c:pt>
              </c:numCache>
            </c:numRef>
          </c:yVal>
          <c:smooth val="1"/>
        </c:ser>
        <c:ser>
          <c:idx val="9"/>
          <c:order val="9"/>
          <c:tx>
            <c:strRef>
              <c:f>Tabelle1!$K$13</c:f>
              <c:strCache>
                <c:ptCount val="1"/>
                <c:pt idx="0">
                  <c:v>ECB Medium</c:v>
                </c:pt>
              </c:strCache>
            </c:strRef>
          </c:tx>
          <c:spPr>
            <a:ln w="28575">
              <a:solidFill>
                <a:schemeClr val="accent1"/>
              </a:solidFill>
            </a:ln>
          </c:spPr>
          <c:marker>
            <c:symbol val="circle"/>
            <c:size val="7"/>
            <c:spPr>
              <a:solidFill>
                <a:schemeClr val="tx2">
                  <a:lumMod val="60000"/>
                  <a:lumOff val="40000"/>
                </a:schemeClr>
              </a:solidFill>
            </c:spPr>
          </c:marker>
          <c:xVal>
            <c:numRef>
              <c:f>Tabelle1!$A$14:$A$21</c:f>
              <c:numCache>
                <c:formatCode>General</c:formatCode>
                <c:ptCount val="8"/>
                <c:pt idx="0">
                  <c:v>0</c:v>
                </c:pt>
                <c:pt idx="1">
                  <c:v>24</c:v>
                </c:pt>
                <c:pt idx="2">
                  <c:v>48</c:v>
                </c:pt>
                <c:pt idx="3">
                  <c:v>72</c:v>
                </c:pt>
                <c:pt idx="4">
                  <c:v>96</c:v>
                </c:pt>
                <c:pt idx="5">
                  <c:v>120</c:v>
                </c:pt>
                <c:pt idx="6">
                  <c:v>144</c:v>
                </c:pt>
                <c:pt idx="7">
                  <c:v>168</c:v>
                </c:pt>
              </c:numCache>
            </c:numRef>
          </c:xVal>
          <c:yVal>
            <c:numRef>
              <c:f>Tabelle1!$K$14:$K$21</c:f>
              <c:numCache>
                <c:formatCode>0.00</c:formatCode>
                <c:ptCount val="8"/>
                <c:pt idx="0">
                  <c:v>0.01</c:v>
                </c:pt>
                <c:pt idx="1">
                  <c:v>0.04</c:v>
                </c:pt>
                <c:pt idx="2">
                  <c:v>9.0975031795388003E-2</c:v>
                </c:pt>
                <c:pt idx="3">
                  <c:v>0.27439950529629725</c:v>
                </c:pt>
                <c:pt idx="4">
                  <c:v>0.85</c:v>
                </c:pt>
                <c:pt idx="5">
                  <c:v>2.42</c:v>
                </c:pt>
                <c:pt idx="6">
                  <c:v>2.5</c:v>
                </c:pt>
                <c:pt idx="7">
                  <c:v>2.52</c:v>
                </c:pt>
              </c:numCache>
            </c:numRef>
          </c:yVal>
          <c:smooth val="1"/>
        </c:ser>
        <c:dLbls>
          <c:showLegendKey val="0"/>
          <c:showVal val="0"/>
          <c:showCatName val="0"/>
          <c:showSerName val="0"/>
          <c:showPercent val="0"/>
          <c:showBubbleSize val="0"/>
        </c:dLbls>
        <c:axId val="304160768"/>
        <c:axId val="304162688"/>
      </c:scatterChart>
      <c:valAx>
        <c:axId val="304160768"/>
        <c:scaling>
          <c:orientation val="minMax"/>
        </c:scaling>
        <c:delete val="0"/>
        <c:axPos val="b"/>
        <c:numFmt formatCode="General" sourceLinked="1"/>
        <c:majorTickMark val="out"/>
        <c:minorTickMark val="none"/>
        <c:tickLblPos val="nextTo"/>
        <c:crossAx val="304162688"/>
        <c:crosses val="autoZero"/>
        <c:crossBetween val="midCat"/>
      </c:valAx>
      <c:valAx>
        <c:axId val="304162688"/>
        <c:scaling>
          <c:orientation val="minMax"/>
        </c:scaling>
        <c:delete val="0"/>
        <c:axPos val="l"/>
        <c:numFmt formatCode="0.00" sourceLinked="1"/>
        <c:majorTickMark val="out"/>
        <c:minorTickMark val="none"/>
        <c:tickLblPos val="nextTo"/>
        <c:crossAx val="304160768"/>
        <c:crosses val="autoZero"/>
        <c:crossBetween val="midCat"/>
      </c:valAx>
    </c:plotArea>
    <c:legend>
      <c:legendPos val="r"/>
      <c:layout>
        <c:manualLayout>
          <c:xMode val="edge"/>
          <c:yMode val="edge"/>
          <c:x val="0.69237096408959398"/>
          <c:y val="6.0425110795576782E-2"/>
          <c:w val="0.29632161625466802"/>
          <c:h val="0.87914977840884645"/>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32671260664513"/>
          <c:y val="0.110140390739401"/>
          <c:w val="0.53578991229775375"/>
          <c:h val="0.7111651486935161"/>
        </c:manualLayout>
      </c:layout>
      <c:scatterChart>
        <c:scatterStyle val="lineMarker"/>
        <c:varyColors val="0"/>
        <c:ser>
          <c:idx val="0"/>
          <c:order val="0"/>
          <c:tx>
            <c:strRef>
              <c:f>Tabelle1!$B$13</c:f>
              <c:strCache>
                <c:ptCount val="1"/>
                <c:pt idx="0">
                  <c:v>Artificial sea water</c:v>
                </c:pt>
              </c:strCache>
            </c:strRef>
          </c:tx>
          <c:spPr>
            <a:ln w="28575">
              <a:solidFill>
                <a:schemeClr val="bg1">
                  <a:lumMod val="85000"/>
                </a:schemeClr>
              </a:solidFill>
            </a:ln>
          </c:spPr>
          <c:marker>
            <c:symbol val="circle"/>
            <c:size val="6"/>
            <c:spPr>
              <a:solidFill>
                <a:schemeClr val="bg2">
                  <a:lumMod val="75000"/>
                </a:schemeClr>
              </a:solidFill>
            </c:spPr>
          </c:marker>
          <c:xVal>
            <c:numRef>
              <c:f>Tabelle1!$A$14:$A$21</c:f>
              <c:numCache>
                <c:formatCode>General</c:formatCode>
                <c:ptCount val="8"/>
                <c:pt idx="0">
                  <c:v>0</c:v>
                </c:pt>
                <c:pt idx="1">
                  <c:v>24</c:v>
                </c:pt>
                <c:pt idx="2">
                  <c:v>48</c:v>
                </c:pt>
                <c:pt idx="3">
                  <c:v>72</c:v>
                </c:pt>
                <c:pt idx="4">
                  <c:v>96</c:v>
                </c:pt>
                <c:pt idx="5">
                  <c:v>120</c:v>
                </c:pt>
                <c:pt idx="6">
                  <c:v>144</c:v>
                </c:pt>
                <c:pt idx="7">
                  <c:v>168</c:v>
                </c:pt>
              </c:numCache>
            </c:numRef>
          </c:xVal>
          <c:yVal>
            <c:numRef>
              <c:f>Tabelle1!$B$25:$B$32</c:f>
              <c:numCache>
                <c:formatCode>0.00</c:formatCode>
                <c:ptCount val="8"/>
                <c:pt idx="0">
                  <c:v>0.01</c:v>
                </c:pt>
                <c:pt idx="1">
                  <c:v>1.2712491503214048E-2</c:v>
                </c:pt>
                <c:pt idx="2">
                  <c:v>1.6160744021928936E-2</c:v>
                </c:pt>
                <c:pt idx="3">
                  <c:v>2.0544332106438877E-2</c:v>
                </c:pt>
                <c:pt idx="4">
                  <c:v>2.6116964734231179E-2</c:v>
                </c:pt>
                <c:pt idx="5">
                  <c:v>3.3201169227365476E-2</c:v>
                </c:pt>
                <c:pt idx="6">
                  <c:v>0.03</c:v>
                </c:pt>
                <c:pt idx="7">
                  <c:v>0.02</c:v>
                </c:pt>
              </c:numCache>
            </c:numRef>
          </c:yVal>
          <c:smooth val="1"/>
        </c:ser>
        <c:ser>
          <c:idx val="1"/>
          <c:order val="1"/>
          <c:tx>
            <c:strRef>
              <c:f>Tabelle1!$C$13</c:f>
              <c:strCache>
                <c:ptCount val="1"/>
                <c:pt idx="0">
                  <c:v>LB Medium</c:v>
                </c:pt>
              </c:strCache>
            </c:strRef>
          </c:tx>
          <c:spPr>
            <a:ln w="28575">
              <a:solidFill>
                <a:schemeClr val="accent6">
                  <a:lumMod val="50000"/>
                </a:schemeClr>
              </a:solidFill>
            </a:ln>
          </c:spPr>
          <c:marker>
            <c:symbol val="circle"/>
            <c:size val="7"/>
          </c:marker>
          <c:xVal>
            <c:numRef>
              <c:f>Tabelle1!$A$14:$A$20</c:f>
              <c:numCache>
                <c:formatCode>General</c:formatCode>
                <c:ptCount val="7"/>
                <c:pt idx="0">
                  <c:v>0</c:v>
                </c:pt>
                <c:pt idx="1">
                  <c:v>24</c:v>
                </c:pt>
                <c:pt idx="2">
                  <c:v>48</c:v>
                </c:pt>
                <c:pt idx="3">
                  <c:v>72</c:v>
                </c:pt>
                <c:pt idx="4">
                  <c:v>96</c:v>
                </c:pt>
                <c:pt idx="5">
                  <c:v>120</c:v>
                </c:pt>
                <c:pt idx="6">
                  <c:v>144</c:v>
                </c:pt>
              </c:numCache>
            </c:numRef>
          </c:xVal>
          <c:yVal>
            <c:numRef>
              <c:f>Tabelle1!$C$25:$C$31</c:f>
              <c:numCache>
                <c:formatCode>0.00</c:formatCode>
                <c:ptCount val="7"/>
                <c:pt idx="0">
                  <c:v>0.01</c:v>
                </c:pt>
                <c:pt idx="1">
                  <c:v>0.03</c:v>
                </c:pt>
                <c:pt idx="2">
                  <c:v>7.0000000000000007E-2</c:v>
                </c:pt>
                <c:pt idx="3">
                  <c:v>0.18</c:v>
                </c:pt>
                <c:pt idx="4">
                  <c:v>0.42</c:v>
                </c:pt>
                <c:pt idx="5">
                  <c:v>1.25</c:v>
                </c:pt>
                <c:pt idx="6">
                  <c:v>1.28</c:v>
                </c:pt>
              </c:numCache>
            </c:numRef>
          </c:yVal>
          <c:smooth val="1"/>
        </c:ser>
        <c:ser>
          <c:idx val="2"/>
          <c:order val="2"/>
          <c:tx>
            <c:strRef>
              <c:f>Tabelle1!$D$13</c:f>
              <c:strCache>
                <c:ptCount val="1"/>
                <c:pt idx="0">
                  <c:v>Nutrient rich medium </c:v>
                </c:pt>
              </c:strCache>
            </c:strRef>
          </c:tx>
          <c:spPr>
            <a:ln w="28575">
              <a:solidFill>
                <a:schemeClr val="tx1"/>
              </a:solidFill>
            </a:ln>
          </c:spPr>
          <c:marker>
            <c:symbol val="circle"/>
            <c:size val="7"/>
            <c:spPr>
              <a:solidFill>
                <a:schemeClr val="tx1"/>
              </a:solidFill>
            </c:spPr>
          </c:marker>
          <c:xVal>
            <c:numRef>
              <c:f>Tabelle1!$A$14:$A$21</c:f>
              <c:numCache>
                <c:formatCode>General</c:formatCode>
                <c:ptCount val="8"/>
                <c:pt idx="0">
                  <c:v>0</c:v>
                </c:pt>
                <c:pt idx="1">
                  <c:v>24</c:v>
                </c:pt>
                <c:pt idx="2">
                  <c:v>48</c:v>
                </c:pt>
                <c:pt idx="3">
                  <c:v>72</c:v>
                </c:pt>
                <c:pt idx="4">
                  <c:v>96</c:v>
                </c:pt>
                <c:pt idx="5">
                  <c:v>120</c:v>
                </c:pt>
                <c:pt idx="6">
                  <c:v>144</c:v>
                </c:pt>
                <c:pt idx="7">
                  <c:v>168</c:v>
                </c:pt>
              </c:numCache>
            </c:numRef>
          </c:xVal>
          <c:yVal>
            <c:numRef>
              <c:f>Tabelle1!$D$25:$D$32</c:f>
              <c:numCache>
                <c:formatCode>0.00</c:formatCode>
                <c:ptCount val="8"/>
                <c:pt idx="0">
                  <c:v>0.01</c:v>
                </c:pt>
                <c:pt idx="1">
                  <c:v>0.02</c:v>
                </c:pt>
                <c:pt idx="2">
                  <c:v>0.06</c:v>
                </c:pt>
                <c:pt idx="3">
                  <c:v>0.16</c:v>
                </c:pt>
                <c:pt idx="4">
                  <c:v>0.35</c:v>
                </c:pt>
                <c:pt idx="5">
                  <c:v>0.89</c:v>
                </c:pt>
                <c:pt idx="6">
                  <c:v>1.1000000000000001</c:v>
                </c:pt>
                <c:pt idx="7">
                  <c:v>1.18</c:v>
                </c:pt>
              </c:numCache>
            </c:numRef>
          </c:yVal>
          <c:smooth val="1"/>
        </c:ser>
        <c:ser>
          <c:idx val="3"/>
          <c:order val="3"/>
          <c:tx>
            <c:strRef>
              <c:f>Tabelle1!$E$13</c:f>
              <c:strCache>
                <c:ptCount val="1"/>
                <c:pt idx="0">
                  <c:v>Modified accumulation medium</c:v>
                </c:pt>
              </c:strCache>
            </c:strRef>
          </c:tx>
          <c:spPr>
            <a:ln w="28575">
              <a:solidFill>
                <a:srgbClr val="7030A0"/>
              </a:solidFill>
            </a:ln>
          </c:spPr>
          <c:marker>
            <c:symbol val="circle"/>
            <c:size val="7"/>
          </c:marker>
          <c:xVal>
            <c:numRef>
              <c:f>Tabelle1!$A$14:$A$21</c:f>
              <c:numCache>
                <c:formatCode>General</c:formatCode>
                <c:ptCount val="8"/>
                <c:pt idx="0">
                  <c:v>0</c:v>
                </c:pt>
                <c:pt idx="1">
                  <c:v>24</c:v>
                </c:pt>
                <c:pt idx="2">
                  <c:v>48</c:v>
                </c:pt>
                <c:pt idx="3">
                  <c:v>72</c:v>
                </c:pt>
                <c:pt idx="4">
                  <c:v>96</c:v>
                </c:pt>
                <c:pt idx="5">
                  <c:v>120</c:v>
                </c:pt>
                <c:pt idx="6">
                  <c:v>144</c:v>
                </c:pt>
                <c:pt idx="7">
                  <c:v>168</c:v>
                </c:pt>
              </c:numCache>
            </c:numRef>
          </c:xVal>
          <c:yVal>
            <c:numRef>
              <c:f>Tabelle1!$E$25:$E$32</c:f>
              <c:numCache>
                <c:formatCode>0.00</c:formatCode>
                <c:ptCount val="8"/>
                <c:pt idx="0">
                  <c:v>0.01</c:v>
                </c:pt>
                <c:pt idx="1">
                  <c:v>0.03</c:v>
                </c:pt>
                <c:pt idx="2">
                  <c:v>0.06</c:v>
                </c:pt>
                <c:pt idx="3">
                  <c:v>0.12</c:v>
                </c:pt>
                <c:pt idx="4">
                  <c:v>0.28000000000000003</c:v>
                </c:pt>
                <c:pt idx="5">
                  <c:v>0.52</c:v>
                </c:pt>
                <c:pt idx="6">
                  <c:v>0.54</c:v>
                </c:pt>
                <c:pt idx="7">
                  <c:v>0.48</c:v>
                </c:pt>
              </c:numCache>
            </c:numRef>
          </c:yVal>
          <c:smooth val="1"/>
        </c:ser>
        <c:ser>
          <c:idx val="4"/>
          <c:order val="4"/>
          <c:tx>
            <c:strRef>
              <c:f>Tabelle1!$F$13</c:f>
              <c:strCache>
                <c:ptCount val="1"/>
                <c:pt idx="0">
                  <c:v>BG 11 I</c:v>
                </c:pt>
              </c:strCache>
            </c:strRef>
          </c:tx>
          <c:spPr>
            <a:ln w="28575">
              <a:solidFill>
                <a:srgbClr val="FFC000"/>
              </a:solidFill>
            </a:ln>
          </c:spPr>
          <c:marker>
            <c:symbol val="circle"/>
            <c:size val="7"/>
            <c:spPr>
              <a:solidFill>
                <a:srgbClr val="FFC000"/>
              </a:solidFill>
            </c:spPr>
          </c:marker>
          <c:xVal>
            <c:numRef>
              <c:f>Tabelle1!$A$14:$A$21</c:f>
              <c:numCache>
                <c:formatCode>General</c:formatCode>
                <c:ptCount val="8"/>
                <c:pt idx="0">
                  <c:v>0</c:v>
                </c:pt>
                <c:pt idx="1">
                  <c:v>24</c:v>
                </c:pt>
                <c:pt idx="2">
                  <c:v>48</c:v>
                </c:pt>
                <c:pt idx="3">
                  <c:v>72</c:v>
                </c:pt>
                <c:pt idx="4">
                  <c:v>96</c:v>
                </c:pt>
                <c:pt idx="5">
                  <c:v>120</c:v>
                </c:pt>
                <c:pt idx="6">
                  <c:v>144</c:v>
                </c:pt>
                <c:pt idx="7">
                  <c:v>168</c:v>
                </c:pt>
              </c:numCache>
            </c:numRef>
          </c:xVal>
          <c:yVal>
            <c:numRef>
              <c:f>Tabelle1!$F$25:$F$32</c:f>
              <c:numCache>
                <c:formatCode>0.00</c:formatCode>
                <c:ptCount val="8"/>
                <c:pt idx="0">
                  <c:v>0.01</c:v>
                </c:pt>
                <c:pt idx="1">
                  <c:v>0.04</c:v>
                </c:pt>
                <c:pt idx="2">
                  <c:v>0.09</c:v>
                </c:pt>
                <c:pt idx="3">
                  <c:v>0.2</c:v>
                </c:pt>
                <c:pt idx="4">
                  <c:v>0.55000000000000004</c:v>
                </c:pt>
                <c:pt idx="5">
                  <c:v>1.48</c:v>
                </c:pt>
                <c:pt idx="6">
                  <c:v>1.55</c:v>
                </c:pt>
                <c:pt idx="7">
                  <c:v>1.62</c:v>
                </c:pt>
              </c:numCache>
            </c:numRef>
          </c:yVal>
          <c:smooth val="1"/>
        </c:ser>
        <c:ser>
          <c:idx val="5"/>
          <c:order val="5"/>
          <c:tx>
            <c:strRef>
              <c:f>Tabelle1!$G$13</c:f>
              <c:strCache>
                <c:ptCount val="1"/>
                <c:pt idx="0">
                  <c:v>BG 11 II</c:v>
                </c:pt>
              </c:strCache>
            </c:strRef>
          </c:tx>
          <c:spPr>
            <a:ln w="28575">
              <a:solidFill>
                <a:srgbClr val="FF0000"/>
              </a:solidFill>
            </a:ln>
          </c:spPr>
          <c:marker>
            <c:spPr>
              <a:solidFill>
                <a:srgbClr val="FF0000"/>
              </a:solidFill>
            </c:spPr>
          </c:marker>
          <c:xVal>
            <c:numRef>
              <c:f>Tabelle1!$A$14:$A$21</c:f>
              <c:numCache>
                <c:formatCode>General</c:formatCode>
                <c:ptCount val="8"/>
                <c:pt idx="0">
                  <c:v>0</c:v>
                </c:pt>
                <c:pt idx="1">
                  <c:v>24</c:v>
                </c:pt>
                <c:pt idx="2">
                  <c:v>48</c:v>
                </c:pt>
                <c:pt idx="3">
                  <c:v>72</c:v>
                </c:pt>
                <c:pt idx="4">
                  <c:v>96</c:v>
                </c:pt>
                <c:pt idx="5">
                  <c:v>120</c:v>
                </c:pt>
                <c:pt idx="6">
                  <c:v>144</c:v>
                </c:pt>
                <c:pt idx="7">
                  <c:v>168</c:v>
                </c:pt>
              </c:numCache>
            </c:numRef>
          </c:xVal>
          <c:yVal>
            <c:numRef>
              <c:f>Tabelle1!$G$25:$G$32</c:f>
              <c:numCache>
                <c:formatCode>0.00</c:formatCode>
                <c:ptCount val="8"/>
                <c:pt idx="0">
                  <c:v>0.01</c:v>
                </c:pt>
                <c:pt idx="1">
                  <c:v>2.9446795510655242E-2</c:v>
                </c:pt>
                <c:pt idx="2">
                  <c:v>0.09</c:v>
                </c:pt>
                <c:pt idx="3">
                  <c:v>0.25</c:v>
                </c:pt>
                <c:pt idx="4">
                  <c:v>0.68</c:v>
                </c:pt>
                <c:pt idx="5">
                  <c:v>2.0099999999999998</c:v>
                </c:pt>
                <c:pt idx="6">
                  <c:v>2.08</c:v>
                </c:pt>
                <c:pt idx="7">
                  <c:v>2.1800000000000002</c:v>
                </c:pt>
              </c:numCache>
            </c:numRef>
          </c:yVal>
          <c:smooth val="1"/>
        </c:ser>
        <c:ser>
          <c:idx val="6"/>
          <c:order val="6"/>
          <c:tx>
            <c:strRef>
              <c:f>Tabelle1!$H$13</c:f>
              <c:strCache>
                <c:ptCount val="1"/>
                <c:pt idx="0">
                  <c:v>BG 11 III</c:v>
                </c:pt>
              </c:strCache>
            </c:strRef>
          </c:tx>
          <c:spPr>
            <a:ln w="28575">
              <a:solidFill>
                <a:schemeClr val="accent6">
                  <a:lumMod val="75000"/>
                </a:schemeClr>
              </a:solidFill>
            </a:ln>
          </c:spPr>
          <c:marker>
            <c:symbol val="circle"/>
            <c:size val="7"/>
            <c:spPr>
              <a:solidFill>
                <a:schemeClr val="accent6">
                  <a:lumMod val="75000"/>
                </a:schemeClr>
              </a:solidFill>
            </c:spPr>
          </c:marker>
          <c:xVal>
            <c:numRef>
              <c:f>Tabelle1!$A$14:$A$21</c:f>
              <c:numCache>
                <c:formatCode>General</c:formatCode>
                <c:ptCount val="8"/>
                <c:pt idx="0">
                  <c:v>0</c:v>
                </c:pt>
                <c:pt idx="1">
                  <c:v>24</c:v>
                </c:pt>
                <c:pt idx="2">
                  <c:v>48</c:v>
                </c:pt>
                <c:pt idx="3">
                  <c:v>72</c:v>
                </c:pt>
                <c:pt idx="4">
                  <c:v>96</c:v>
                </c:pt>
                <c:pt idx="5">
                  <c:v>120</c:v>
                </c:pt>
                <c:pt idx="6">
                  <c:v>144</c:v>
                </c:pt>
                <c:pt idx="7">
                  <c:v>168</c:v>
                </c:pt>
              </c:numCache>
            </c:numRef>
          </c:xVal>
          <c:yVal>
            <c:numRef>
              <c:f>Tabelle1!$H$25:$H$32</c:f>
              <c:numCache>
                <c:formatCode>0.00</c:formatCode>
                <c:ptCount val="8"/>
                <c:pt idx="0">
                  <c:v>0.01</c:v>
                </c:pt>
                <c:pt idx="1">
                  <c:v>0.05</c:v>
                </c:pt>
                <c:pt idx="2">
                  <c:v>7.8774165410923067E-2</c:v>
                </c:pt>
                <c:pt idx="3">
                  <c:v>0.3</c:v>
                </c:pt>
                <c:pt idx="4">
                  <c:v>0.8</c:v>
                </c:pt>
                <c:pt idx="5">
                  <c:v>1.98</c:v>
                </c:pt>
                <c:pt idx="6">
                  <c:v>2.02</c:v>
                </c:pt>
                <c:pt idx="7">
                  <c:v>1.98</c:v>
                </c:pt>
              </c:numCache>
            </c:numRef>
          </c:yVal>
          <c:smooth val="1"/>
        </c:ser>
        <c:ser>
          <c:idx val="7"/>
          <c:order val="7"/>
          <c:tx>
            <c:strRef>
              <c:f>Tabelle1!$I$13</c:f>
              <c:strCache>
                <c:ptCount val="1"/>
                <c:pt idx="0">
                  <c:v>BG 11 IV</c:v>
                </c:pt>
              </c:strCache>
            </c:strRef>
          </c:tx>
          <c:spPr>
            <a:ln w="28575">
              <a:solidFill>
                <a:schemeClr val="accent3">
                  <a:lumMod val="75000"/>
                </a:schemeClr>
              </a:solidFill>
            </a:ln>
          </c:spPr>
          <c:marker>
            <c:symbol val="circle"/>
            <c:size val="7"/>
            <c:spPr>
              <a:solidFill>
                <a:srgbClr val="92D050"/>
              </a:solidFill>
            </c:spPr>
          </c:marker>
          <c:xVal>
            <c:numRef>
              <c:f>Tabelle1!$A$14:$A$21</c:f>
              <c:numCache>
                <c:formatCode>General</c:formatCode>
                <c:ptCount val="8"/>
                <c:pt idx="0">
                  <c:v>0</c:v>
                </c:pt>
                <c:pt idx="1">
                  <c:v>24</c:v>
                </c:pt>
                <c:pt idx="2">
                  <c:v>48</c:v>
                </c:pt>
                <c:pt idx="3">
                  <c:v>72</c:v>
                </c:pt>
                <c:pt idx="4">
                  <c:v>96</c:v>
                </c:pt>
                <c:pt idx="5">
                  <c:v>120</c:v>
                </c:pt>
                <c:pt idx="6">
                  <c:v>144</c:v>
                </c:pt>
                <c:pt idx="7">
                  <c:v>168</c:v>
                </c:pt>
              </c:numCache>
            </c:numRef>
          </c:xVal>
          <c:yVal>
            <c:numRef>
              <c:f>Tabelle1!$I$25:$I$32</c:f>
              <c:numCache>
                <c:formatCode>0.00</c:formatCode>
                <c:ptCount val="8"/>
                <c:pt idx="0">
                  <c:v>0.01</c:v>
                </c:pt>
                <c:pt idx="1">
                  <c:v>0.03</c:v>
                </c:pt>
                <c:pt idx="2">
                  <c:v>0.08</c:v>
                </c:pt>
                <c:pt idx="3">
                  <c:v>0.25</c:v>
                </c:pt>
                <c:pt idx="4">
                  <c:v>0.88</c:v>
                </c:pt>
                <c:pt idx="5">
                  <c:v>2.33</c:v>
                </c:pt>
                <c:pt idx="6">
                  <c:v>2.4500000000000002</c:v>
                </c:pt>
                <c:pt idx="7">
                  <c:v>2.52</c:v>
                </c:pt>
              </c:numCache>
            </c:numRef>
          </c:yVal>
          <c:smooth val="1"/>
        </c:ser>
        <c:ser>
          <c:idx val="8"/>
          <c:order val="8"/>
          <c:tx>
            <c:strRef>
              <c:f>Tabelle1!$J$13</c:f>
              <c:strCache>
                <c:ptCount val="1"/>
                <c:pt idx="0">
                  <c:v>BG 11 V</c:v>
                </c:pt>
              </c:strCache>
            </c:strRef>
          </c:tx>
          <c:spPr>
            <a:ln w="28575">
              <a:solidFill>
                <a:schemeClr val="bg1">
                  <a:lumMod val="65000"/>
                </a:schemeClr>
              </a:solidFill>
            </a:ln>
          </c:spPr>
          <c:marker>
            <c:symbol val="circle"/>
            <c:size val="7"/>
            <c:spPr>
              <a:solidFill>
                <a:schemeClr val="bg1">
                  <a:lumMod val="85000"/>
                </a:schemeClr>
              </a:solidFill>
            </c:spPr>
          </c:marker>
          <c:xVal>
            <c:numRef>
              <c:f>Tabelle1!$A$14:$A$21</c:f>
              <c:numCache>
                <c:formatCode>General</c:formatCode>
                <c:ptCount val="8"/>
                <c:pt idx="0">
                  <c:v>0</c:v>
                </c:pt>
                <c:pt idx="1">
                  <c:v>24</c:v>
                </c:pt>
                <c:pt idx="2">
                  <c:v>48</c:v>
                </c:pt>
                <c:pt idx="3">
                  <c:v>72</c:v>
                </c:pt>
                <c:pt idx="4">
                  <c:v>96</c:v>
                </c:pt>
                <c:pt idx="5">
                  <c:v>120</c:v>
                </c:pt>
                <c:pt idx="6">
                  <c:v>144</c:v>
                </c:pt>
                <c:pt idx="7">
                  <c:v>168</c:v>
                </c:pt>
              </c:numCache>
            </c:numRef>
          </c:xVal>
          <c:yVal>
            <c:numRef>
              <c:f>Tabelle1!$J$25:$J$32</c:f>
              <c:numCache>
                <c:formatCode>0.00</c:formatCode>
                <c:ptCount val="8"/>
                <c:pt idx="0">
                  <c:v>0.01</c:v>
                </c:pt>
                <c:pt idx="1">
                  <c:v>0.05</c:v>
                </c:pt>
                <c:pt idx="2">
                  <c:v>0.12</c:v>
                </c:pt>
                <c:pt idx="3">
                  <c:v>0.22</c:v>
                </c:pt>
                <c:pt idx="4">
                  <c:v>0.65</c:v>
                </c:pt>
                <c:pt idx="5">
                  <c:v>1.23</c:v>
                </c:pt>
                <c:pt idx="6">
                  <c:v>1.22</c:v>
                </c:pt>
                <c:pt idx="7">
                  <c:v>1.18</c:v>
                </c:pt>
              </c:numCache>
            </c:numRef>
          </c:yVal>
          <c:smooth val="1"/>
        </c:ser>
        <c:ser>
          <c:idx val="9"/>
          <c:order val="9"/>
          <c:tx>
            <c:strRef>
              <c:f>Tabelle1!$K$13</c:f>
              <c:strCache>
                <c:ptCount val="1"/>
                <c:pt idx="0">
                  <c:v>ECB Medium</c:v>
                </c:pt>
              </c:strCache>
            </c:strRef>
          </c:tx>
          <c:spPr>
            <a:ln w="28575">
              <a:solidFill>
                <a:schemeClr val="accent1"/>
              </a:solidFill>
            </a:ln>
          </c:spPr>
          <c:marker>
            <c:symbol val="circle"/>
            <c:size val="7"/>
            <c:spPr>
              <a:solidFill>
                <a:schemeClr val="tx2">
                  <a:lumMod val="60000"/>
                  <a:lumOff val="40000"/>
                </a:schemeClr>
              </a:solidFill>
            </c:spPr>
          </c:marker>
          <c:xVal>
            <c:numRef>
              <c:f>Tabelle1!$A$14:$A$21</c:f>
              <c:numCache>
                <c:formatCode>General</c:formatCode>
                <c:ptCount val="8"/>
                <c:pt idx="0">
                  <c:v>0</c:v>
                </c:pt>
                <c:pt idx="1">
                  <c:v>24</c:v>
                </c:pt>
                <c:pt idx="2">
                  <c:v>48</c:v>
                </c:pt>
                <c:pt idx="3">
                  <c:v>72</c:v>
                </c:pt>
                <c:pt idx="4">
                  <c:v>96</c:v>
                </c:pt>
                <c:pt idx="5">
                  <c:v>120</c:v>
                </c:pt>
                <c:pt idx="6">
                  <c:v>144</c:v>
                </c:pt>
                <c:pt idx="7">
                  <c:v>168</c:v>
                </c:pt>
              </c:numCache>
            </c:numRef>
          </c:xVal>
          <c:yVal>
            <c:numRef>
              <c:f>Tabelle1!$K$25:$K$32</c:f>
              <c:numCache>
                <c:formatCode>0.00</c:formatCode>
                <c:ptCount val="8"/>
                <c:pt idx="0">
                  <c:v>0.01</c:v>
                </c:pt>
                <c:pt idx="1">
                  <c:v>0.05</c:v>
                </c:pt>
                <c:pt idx="2">
                  <c:v>0.08</c:v>
                </c:pt>
                <c:pt idx="3">
                  <c:v>0.33</c:v>
                </c:pt>
                <c:pt idx="4">
                  <c:v>0.95</c:v>
                </c:pt>
                <c:pt idx="5">
                  <c:v>2.68</c:v>
                </c:pt>
                <c:pt idx="6">
                  <c:v>2.78</c:v>
                </c:pt>
                <c:pt idx="7">
                  <c:v>2.82</c:v>
                </c:pt>
              </c:numCache>
            </c:numRef>
          </c:yVal>
          <c:smooth val="1"/>
        </c:ser>
        <c:dLbls>
          <c:showLegendKey val="0"/>
          <c:showVal val="0"/>
          <c:showCatName val="0"/>
          <c:showSerName val="0"/>
          <c:showPercent val="0"/>
          <c:showBubbleSize val="0"/>
        </c:dLbls>
        <c:axId val="304238976"/>
        <c:axId val="304240896"/>
      </c:scatterChart>
      <c:valAx>
        <c:axId val="304238976"/>
        <c:scaling>
          <c:orientation val="minMax"/>
        </c:scaling>
        <c:delete val="0"/>
        <c:axPos val="b"/>
        <c:numFmt formatCode="General" sourceLinked="1"/>
        <c:majorTickMark val="out"/>
        <c:minorTickMark val="none"/>
        <c:tickLblPos val="nextTo"/>
        <c:crossAx val="304240896"/>
        <c:crosses val="autoZero"/>
        <c:crossBetween val="midCat"/>
      </c:valAx>
      <c:valAx>
        <c:axId val="304240896"/>
        <c:scaling>
          <c:orientation val="minMax"/>
        </c:scaling>
        <c:delete val="0"/>
        <c:axPos val="l"/>
        <c:numFmt formatCode="0.00" sourceLinked="1"/>
        <c:majorTickMark val="out"/>
        <c:minorTickMark val="none"/>
        <c:tickLblPos val="nextTo"/>
        <c:crossAx val="304238976"/>
        <c:crosses val="autoZero"/>
        <c:crossBetween val="midCat"/>
      </c:valAx>
    </c:plotArea>
    <c:legend>
      <c:legendPos val="r"/>
      <c:layout>
        <c:manualLayout>
          <c:xMode val="edge"/>
          <c:yMode val="edge"/>
          <c:x val="0.69237096408959398"/>
          <c:y val="6.0425110795576782E-2"/>
          <c:w val="0.29632161625466802"/>
          <c:h val="0.87914977840884645"/>
        </c:manualLayout>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32671260664513"/>
          <c:y val="0.1023771208926753"/>
          <c:w val="0.53578991229775375"/>
          <c:h val="0.71892833067997652"/>
        </c:manualLayout>
      </c:layout>
      <c:scatterChart>
        <c:scatterStyle val="lineMarker"/>
        <c:varyColors val="0"/>
        <c:ser>
          <c:idx val="0"/>
          <c:order val="0"/>
          <c:tx>
            <c:strRef>
              <c:f>Tabelle1!$B$13</c:f>
              <c:strCache>
                <c:ptCount val="1"/>
                <c:pt idx="0">
                  <c:v>Artificial sea water</c:v>
                </c:pt>
              </c:strCache>
            </c:strRef>
          </c:tx>
          <c:spPr>
            <a:ln w="28575">
              <a:noFill/>
            </a:ln>
          </c:spPr>
          <c:marker>
            <c:symbol val="circle"/>
            <c:size val="6"/>
            <c:spPr>
              <a:solidFill>
                <a:schemeClr val="bg2">
                  <a:lumMod val="75000"/>
                </a:schemeClr>
              </a:solidFill>
            </c:spPr>
          </c:marker>
          <c:xVal>
            <c:numRef>
              <c:f>Tabelle1!$A$55:$A$61</c:f>
              <c:numCache>
                <c:formatCode>General</c:formatCode>
                <c:ptCount val="7"/>
                <c:pt idx="0">
                  <c:v>0</c:v>
                </c:pt>
                <c:pt idx="1">
                  <c:v>48</c:v>
                </c:pt>
                <c:pt idx="2">
                  <c:v>96</c:v>
                </c:pt>
                <c:pt idx="3">
                  <c:v>144</c:v>
                </c:pt>
                <c:pt idx="4">
                  <c:v>192</c:v>
                </c:pt>
                <c:pt idx="5">
                  <c:v>240</c:v>
                </c:pt>
                <c:pt idx="6">
                  <c:v>288</c:v>
                </c:pt>
              </c:numCache>
            </c:numRef>
          </c:xVal>
          <c:yVal>
            <c:numRef>
              <c:f>Tabelle1!$B$55:$B$61</c:f>
              <c:numCache>
                <c:formatCode>0.00</c:formatCode>
                <c:ptCount val="7"/>
                <c:pt idx="0">
                  <c:v>0.01</c:v>
                </c:pt>
                <c:pt idx="1">
                  <c:v>0.04</c:v>
                </c:pt>
                <c:pt idx="2">
                  <c:v>0.09</c:v>
                </c:pt>
                <c:pt idx="3">
                  <c:v>2.1999999999999999E-2</c:v>
                </c:pt>
                <c:pt idx="4">
                  <c:v>7.0000000000000007E-2</c:v>
                </c:pt>
                <c:pt idx="5">
                  <c:v>0.08</c:v>
                </c:pt>
                <c:pt idx="6">
                  <c:v>0.06</c:v>
                </c:pt>
              </c:numCache>
            </c:numRef>
          </c:yVal>
          <c:smooth val="0"/>
        </c:ser>
        <c:ser>
          <c:idx val="1"/>
          <c:order val="1"/>
          <c:tx>
            <c:strRef>
              <c:f>Tabelle1!$C$13</c:f>
              <c:strCache>
                <c:ptCount val="1"/>
                <c:pt idx="0">
                  <c:v>LB Medium</c:v>
                </c:pt>
              </c:strCache>
            </c:strRef>
          </c:tx>
          <c:spPr>
            <a:ln w="28575">
              <a:solidFill>
                <a:schemeClr val="bg1">
                  <a:lumMod val="75000"/>
                </a:schemeClr>
              </a:solidFill>
            </a:ln>
          </c:spPr>
          <c:marker>
            <c:symbol val="circle"/>
            <c:size val="7"/>
          </c:marker>
          <c:xVal>
            <c:numRef>
              <c:f>Tabelle1!$A$55:$A$62</c:f>
              <c:numCache>
                <c:formatCode>General</c:formatCode>
                <c:ptCount val="8"/>
                <c:pt idx="0">
                  <c:v>0</c:v>
                </c:pt>
                <c:pt idx="1">
                  <c:v>48</c:v>
                </c:pt>
                <c:pt idx="2">
                  <c:v>96</c:v>
                </c:pt>
                <c:pt idx="3">
                  <c:v>144</c:v>
                </c:pt>
                <c:pt idx="4">
                  <c:v>192</c:v>
                </c:pt>
                <c:pt idx="5">
                  <c:v>240</c:v>
                </c:pt>
                <c:pt idx="6">
                  <c:v>288</c:v>
                </c:pt>
                <c:pt idx="7">
                  <c:v>336</c:v>
                </c:pt>
              </c:numCache>
            </c:numRef>
          </c:xVal>
          <c:yVal>
            <c:numRef>
              <c:f>Tabelle1!$C$55:$C$62</c:f>
              <c:numCache>
                <c:formatCode>0.00</c:formatCode>
                <c:ptCount val="8"/>
                <c:pt idx="0">
                  <c:v>0.01</c:v>
                </c:pt>
                <c:pt idx="1">
                  <c:v>1.6160744021928936E-2</c:v>
                </c:pt>
                <c:pt idx="2">
                  <c:v>2.6116964734231179E-2</c:v>
                </c:pt>
                <c:pt idx="3">
                  <c:v>4.2206958169965524E-2</c:v>
                </c:pt>
                <c:pt idx="4">
                  <c:v>6.8209584692907499E-2</c:v>
                </c:pt>
                <c:pt idx="5">
                  <c:v>0.11023176380641601</c:v>
                </c:pt>
                <c:pt idx="6">
                  <c:v>0.12</c:v>
                </c:pt>
                <c:pt idx="7">
                  <c:v>0.15</c:v>
                </c:pt>
              </c:numCache>
            </c:numRef>
          </c:yVal>
          <c:smooth val="1"/>
        </c:ser>
        <c:ser>
          <c:idx val="2"/>
          <c:order val="2"/>
          <c:tx>
            <c:strRef>
              <c:f>Tabelle1!$D$13</c:f>
              <c:strCache>
                <c:ptCount val="1"/>
                <c:pt idx="0">
                  <c:v>Nutrient rich medium </c:v>
                </c:pt>
              </c:strCache>
            </c:strRef>
          </c:tx>
          <c:spPr>
            <a:ln w="28575">
              <a:solidFill>
                <a:schemeClr val="tx1"/>
              </a:solidFill>
            </a:ln>
          </c:spPr>
          <c:marker>
            <c:symbol val="circle"/>
            <c:size val="7"/>
            <c:spPr>
              <a:solidFill>
                <a:schemeClr val="tx1"/>
              </a:solidFill>
            </c:spPr>
          </c:marker>
          <c:xVal>
            <c:numRef>
              <c:f>Tabelle1!$A$55:$A$62</c:f>
              <c:numCache>
                <c:formatCode>General</c:formatCode>
                <c:ptCount val="8"/>
                <c:pt idx="0">
                  <c:v>0</c:v>
                </c:pt>
                <c:pt idx="1">
                  <c:v>48</c:v>
                </c:pt>
                <c:pt idx="2">
                  <c:v>96</c:v>
                </c:pt>
                <c:pt idx="3">
                  <c:v>144</c:v>
                </c:pt>
                <c:pt idx="4">
                  <c:v>192</c:v>
                </c:pt>
                <c:pt idx="5">
                  <c:v>240</c:v>
                </c:pt>
                <c:pt idx="6">
                  <c:v>288</c:v>
                </c:pt>
                <c:pt idx="7">
                  <c:v>336</c:v>
                </c:pt>
              </c:numCache>
            </c:numRef>
          </c:xVal>
          <c:yVal>
            <c:numRef>
              <c:f>Tabelle1!$D$55:$D$62</c:f>
              <c:numCache>
                <c:formatCode>0.00</c:formatCode>
                <c:ptCount val="8"/>
                <c:pt idx="0">
                  <c:v>0.01</c:v>
                </c:pt>
                <c:pt idx="1">
                  <c:v>1.7789085463024785E-2</c:v>
                </c:pt>
                <c:pt idx="2">
                  <c:v>3.1645156161079976E-2</c:v>
                </c:pt>
                <c:pt idx="3">
                  <c:v>5.6293838744021683E-2</c:v>
                </c:pt>
                <c:pt idx="4">
                  <c:v>0.10014159084591377</c:v>
                </c:pt>
                <c:pt idx="5">
                  <c:v>0.17814273179612197</c:v>
                </c:pt>
                <c:pt idx="6">
                  <c:v>0.22</c:v>
                </c:pt>
                <c:pt idx="7">
                  <c:v>0.2</c:v>
                </c:pt>
              </c:numCache>
            </c:numRef>
          </c:yVal>
          <c:smooth val="1"/>
        </c:ser>
        <c:ser>
          <c:idx val="3"/>
          <c:order val="3"/>
          <c:tx>
            <c:strRef>
              <c:f>Tabelle1!$E$13</c:f>
              <c:strCache>
                <c:ptCount val="1"/>
                <c:pt idx="0">
                  <c:v>Modified accumulation medium</c:v>
                </c:pt>
              </c:strCache>
            </c:strRef>
          </c:tx>
          <c:spPr>
            <a:ln w="28575">
              <a:solidFill>
                <a:schemeClr val="accent4">
                  <a:lumMod val="75000"/>
                </a:schemeClr>
              </a:solidFill>
            </a:ln>
          </c:spPr>
          <c:marker>
            <c:symbol val="circle"/>
            <c:size val="7"/>
          </c:marker>
          <c:xVal>
            <c:numRef>
              <c:f>Tabelle1!$A$55:$A$62</c:f>
              <c:numCache>
                <c:formatCode>General</c:formatCode>
                <c:ptCount val="8"/>
                <c:pt idx="0">
                  <c:v>0</c:v>
                </c:pt>
                <c:pt idx="1">
                  <c:v>48</c:v>
                </c:pt>
                <c:pt idx="2">
                  <c:v>96</c:v>
                </c:pt>
                <c:pt idx="3">
                  <c:v>144</c:v>
                </c:pt>
                <c:pt idx="4">
                  <c:v>192</c:v>
                </c:pt>
                <c:pt idx="5">
                  <c:v>240</c:v>
                </c:pt>
                <c:pt idx="6">
                  <c:v>288</c:v>
                </c:pt>
                <c:pt idx="7">
                  <c:v>336</c:v>
                </c:pt>
              </c:numCache>
            </c:numRef>
          </c:xVal>
          <c:yVal>
            <c:numRef>
              <c:f>Tabelle1!$E$55:$E$62</c:f>
              <c:numCache>
                <c:formatCode>0.00</c:formatCode>
                <c:ptCount val="8"/>
                <c:pt idx="0">
                  <c:v>0.01</c:v>
                </c:pt>
                <c:pt idx="1">
                  <c:v>0.04</c:v>
                </c:pt>
                <c:pt idx="2">
                  <c:v>0.06</c:v>
                </c:pt>
                <c:pt idx="3">
                  <c:v>0.18</c:v>
                </c:pt>
                <c:pt idx="4">
                  <c:v>0.5</c:v>
                </c:pt>
                <c:pt idx="5">
                  <c:v>1.18</c:v>
                </c:pt>
                <c:pt idx="6">
                  <c:v>1.22</c:v>
                </c:pt>
                <c:pt idx="7">
                  <c:v>1.26</c:v>
                </c:pt>
              </c:numCache>
            </c:numRef>
          </c:yVal>
          <c:smooth val="1"/>
        </c:ser>
        <c:ser>
          <c:idx val="4"/>
          <c:order val="4"/>
          <c:tx>
            <c:strRef>
              <c:f>Tabelle1!$F$13</c:f>
              <c:strCache>
                <c:ptCount val="1"/>
                <c:pt idx="0">
                  <c:v>BG 11 I</c:v>
                </c:pt>
              </c:strCache>
            </c:strRef>
          </c:tx>
          <c:spPr>
            <a:ln w="28575">
              <a:solidFill>
                <a:srgbClr val="FFC000"/>
              </a:solidFill>
            </a:ln>
          </c:spPr>
          <c:marker>
            <c:symbol val="circle"/>
            <c:size val="7"/>
            <c:spPr>
              <a:solidFill>
                <a:srgbClr val="FFC000"/>
              </a:solidFill>
            </c:spPr>
          </c:marker>
          <c:dLbls>
            <c:dLbl>
              <c:idx val="0"/>
              <c:delete val="1"/>
            </c:dLbl>
            <c:dLbl>
              <c:idx val="1"/>
              <c:delete val="1"/>
            </c:dLbl>
            <c:dLbl>
              <c:idx val="2"/>
              <c:delete val="1"/>
            </c:dLbl>
            <c:dLbl>
              <c:idx val="3"/>
              <c:delete val="1"/>
            </c:dLbl>
            <c:dLbl>
              <c:idx val="4"/>
              <c:delete val="1"/>
            </c:dLbl>
            <c:dLbl>
              <c:idx val="5"/>
              <c:delete val="1"/>
            </c:dLbl>
            <c:dLbl>
              <c:idx val="6"/>
              <c:delete val="1"/>
            </c:dLbl>
            <c:showLegendKey val="0"/>
            <c:showVal val="1"/>
            <c:showCatName val="0"/>
            <c:showSerName val="0"/>
            <c:showPercent val="0"/>
            <c:showBubbleSize val="0"/>
            <c:showLeaderLines val="0"/>
          </c:dLbls>
          <c:xVal>
            <c:numRef>
              <c:f>Tabelle1!$A$55:$A$62</c:f>
              <c:numCache>
                <c:formatCode>General</c:formatCode>
                <c:ptCount val="8"/>
                <c:pt idx="0">
                  <c:v>0</c:v>
                </c:pt>
                <c:pt idx="1">
                  <c:v>48</c:v>
                </c:pt>
                <c:pt idx="2">
                  <c:v>96</c:v>
                </c:pt>
                <c:pt idx="3">
                  <c:v>144</c:v>
                </c:pt>
                <c:pt idx="4">
                  <c:v>192</c:v>
                </c:pt>
                <c:pt idx="5">
                  <c:v>240</c:v>
                </c:pt>
                <c:pt idx="6">
                  <c:v>288</c:v>
                </c:pt>
                <c:pt idx="7">
                  <c:v>336</c:v>
                </c:pt>
              </c:numCache>
            </c:numRef>
          </c:xVal>
          <c:yVal>
            <c:numRef>
              <c:f>Tabelle1!$F$55:$F$62</c:f>
              <c:numCache>
                <c:formatCode>0.00</c:formatCode>
                <c:ptCount val="8"/>
                <c:pt idx="0">
                  <c:v>0.01</c:v>
                </c:pt>
                <c:pt idx="1">
                  <c:v>3.3201169227365483E-2</c:v>
                </c:pt>
                <c:pt idx="2">
                  <c:v>0.11023176380641606</c:v>
                </c:pt>
                <c:pt idx="3">
                  <c:v>0.32</c:v>
                </c:pt>
                <c:pt idx="4">
                  <c:v>1.2151041751873497</c:v>
                </c:pt>
                <c:pt idx="5">
                  <c:v>4.12</c:v>
                </c:pt>
                <c:pt idx="6">
                  <c:v>4.3</c:v>
                </c:pt>
                <c:pt idx="7">
                  <c:v>4.26</c:v>
                </c:pt>
              </c:numCache>
            </c:numRef>
          </c:yVal>
          <c:smooth val="1"/>
        </c:ser>
        <c:ser>
          <c:idx val="5"/>
          <c:order val="5"/>
          <c:tx>
            <c:strRef>
              <c:f>Tabelle1!$G$13</c:f>
              <c:strCache>
                <c:ptCount val="1"/>
                <c:pt idx="0">
                  <c:v>BG 11 II</c:v>
                </c:pt>
              </c:strCache>
            </c:strRef>
          </c:tx>
          <c:spPr>
            <a:ln w="28575">
              <a:solidFill>
                <a:srgbClr val="FF0000"/>
              </a:solidFill>
            </a:ln>
          </c:spPr>
          <c:marker>
            <c:spPr>
              <a:solidFill>
                <a:srgbClr val="FF0000"/>
              </a:solidFill>
            </c:spPr>
          </c:marker>
          <c:xVal>
            <c:numRef>
              <c:f>Tabelle1!$A$55:$A$62</c:f>
              <c:numCache>
                <c:formatCode>General</c:formatCode>
                <c:ptCount val="8"/>
                <c:pt idx="0">
                  <c:v>0</c:v>
                </c:pt>
                <c:pt idx="1">
                  <c:v>48</c:v>
                </c:pt>
                <c:pt idx="2">
                  <c:v>96</c:v>
                </c:pt>
                <c:pt idx="3">
                  <c:v>144</c:v>
                </c:pt>
                <c:pt idx="4">
                  <c:v>192</c:v>
                </c:pt>
                <c:pt idx="5">
                  <c:v>240</c:v>
                </c:pt>
                <c:pt idx="6">
                  <c:v>288</c:v>
                </c:pt>
                <c:pt idx="7">
                  <c:v>336</c:v>
                </c:pt>
              </c:numCache>
            </c:numRef>
          </c:xVal>
          <c:yVal>
            <c:numRef>
              <c:f>Tabelle1!$G$55:$G$62</c:f>
              <c:numCache>
                <c:formatCode>0.00</c:formatCode>
                <c:ptCount val="8"/>
                <c:pt idx="0">
                  <c:v>0.01</c:v>
                </c:pt>
                <c:pt idx="1">
                  <c:v>2.874848565521607E-2</c:v>
                </c:pt>
                <c:pt idx="2">
                  <c:v>0.06</c:v>
                </c:pt>
                <c:pt idx="3">
                  <c:v>0.23759916970957073</c:v>
                </c:pt>
                <c:pt idx="4">
                  <c:v>0.62</c:v>
                </c:pt>
                <c:pt idx="5">
                  <c:v>1.88</c:v>
                </c:pt>
                <c:pt idx="6">
                  <c:v>1.96</c:v>
                </c:pt>
                <c:pt idx="7">
                  <c:v>2.02</c:v>
                </c:pt>
              </c:numCache>
            </c:numRef>
          </c:yVal>
          <c:smooth val="1"/>
        </c:ser>
        <c:ser>
          <c:idx val="6"/>
          <c:order val="6"/>
          <c:tx>
            <c:strRef>
              <c:f>Tabelle1!$H$13</c:f>
              <c:strCache>
                <c:ptCount val="1"/>
                <c:pt idx="0">
                  <c:v>BG 11 III</c:v>
                </c:pt>
              </c:strCache>
            </c:strRef>
          </c:tx>
          <c:spPr>
            <a:ln w="28575">
              <a:solidFill>
                <a:schemeClr val="accent6">
                  <a:lumMod val="60000"/>
                  <a:lumOff val="40000"/>
                </a:schemeClr>
              </a:solidFill>
            </a:ln>
          </c:spPr>
          <c:marker>
            <c:symbol val="circle"/>
            <c:size val="7"/>
            <c:spPr>
              <a:solidFill>
                <a:schemeClr val="accent6">
                  <a:lumMod val="75000"/>
                </a:schemeClr>
              </a:solidFill>
            </c:spPr>
          </c:marker>
          <c:xVal>
            <c:numRef>
              <c:f>Tabelle1!$A$55:$A$62</c:f>
              <c:numCache>
                <c:formatCode>General</c:formatCode>
                <c:ptCount val="8"/>
                <c:pt idx="0">
                  <c:v>0</c:v>
                </c:pt>
                <c:pt idx="1">
                  <c:v>48</c:v>
                </c:pt>
                <c:pt idx="2">
                  <c:v>96</c:v>
                </c:pt>
                <c:pt idx="3">
                  <c:v>144</c:v>
                </c:pt>
                <c:pt idx="4">
                  <c:v>192</c:v>
                </c:pt>
                <c:pt idx="5">
                  <c:v>240</c:v>
                </c:pt>
                <c:pt idx="6">
                  <c:v>288</c:v>
                </c:pt>
                <c:pt idx="7">
                  <c:v>336</c:v>
                </c:pt>
              </c:numCache>
            </c:numRef>
          </c:xVal>
          <c:yVal>
            <c:numRef>
              <c:f>Tabelle1!$H$55:$H$62</c:f>
              <c:numCache>
                <c:formatCode>0.00</c:formatCode>
                <c:ptCount val="8"/>
                <c:pt idx="0">
                  <c:v>0.01</c:v>
                </c:pt>
                <c:pt idx="1">
                  <c:v>3.0162067534469185E-2</c:v>
                </c:pt>
                <c:pt idx="2">
                  <c:v>0.12</c:v>
                </c:pt>
                <c:pt idx="3">
                  <c:v>0.26</c:v>
                </c:pt>
                <c:pt idx="4">
                  <c:v>0.88</c:v>
                </c:pt>
                <c:pt idx="5">
                  <c:v>2.56</c:v>
                </c:pt>
                <c:pt idx="6">
                  <c:v>2.62</c:v>
                </c:pt>
                <c:pt idx="7">
                  <c:v>2.64</c:v>
                </c:pt>
              </c:numCache>
            </c:numRef>
          </c:yVal>
          <c:smooth val="1"/>
        </c:ser>
        <c:ser>
          <c:idx val="7"/>
          <c:order val="7"/>
          <c:tx>
            <c:strRef>
              <c:f>Tabelle1!$I$13</c:f>
              <c:strCache>
                <c:ptCount val="1"/>
                <c:pt idx="0">
                  <c:v>BG 11 IV</c:v>
                </c:pt>
              </c:strCache>
            </c:strRef>
          </c:tx>
          <c:spPr>
            <a:ln w="28575">
              <a:solidFill>
                <a:srgbClr val="92D050"/>
              </a:solidFill>
            </a:ln>
          </c:spPr>
          <c:marker>
            <c:symbol val="circle"/>
            <c:size val="7"/>
            <c:spPr>
              <a:solidFill>
                <a:srgbClr val="92D050"/>
              </a:solidFill>
            </c:spPr>
          </c:marker>
          <c:xVal>
            <c:numRef>
              <c:f>Tabelle1!$A$55:$A$62</c:f>
              <c:numCache>
                <c:formatCode>General</c:formatCode>
                <c:ptCount val="8"/>
                <c:pt idx="0">
                  <c:v>0</c:v>
                </c:pt>
                <c:pt idx="1">
                  <c:v>48</c:v>
                </c:pt>
                <c:pt idx="2">
                  <c:v>96</c:v>
                </c:pt>
                <c:pt idx="3">
                  <c:v>144</c:v>
                </c:pt>
                <c:pt idx="4">
                  <c:v>192</c:v>
                </c:pt>
                <c:pt idx="5">
                  <c:v>240</c:v>
                </c:pt>
                <c:pt idx="6">
                  <c:v>288</c:v>
                </c:pt>
                <c:pt idx="7">
                  <c:v>336</c:v>
                </c:pt>
              </c:numCache>
            </c:numRef>
          </c:xVal>
          <c:yVal>
            <c:numRef>
              <c:f>Tabelle1!$I$55:$I$62</c:f>
              <c:numCache>
                <c:formatCode>0.00</c:formatCode>
                <c:ptCount val="8"/>
                <c:pt idx="0">
                  <c:v>0.01</c:v>
                </c:pt>
                <c:pt idx="1">
                  <c:v>0.05</c:v>
                </c:pt>
                <c:pt idx="2">
                  <c:v>7.5082318601982889E-2</c:v>
                </c:pt>
                <c:pt idx="3">
                  <c:v>0.19</c:v>
                </c:pt>
                <c:pt idx="4">
                  <c:v>0.56373545666496661</c:v>
                </c:pt>
                <c:pt idx="5">
                  <c:v>1.48</c:v>
                </c:pt>
                <c:pt idx="6">
                  <c:v>1.6</c:v>
                </c:pt>
                <c:pt idx="7">
                  <c:v>1.58</c:v>
                </c:pt>
              </c:numCache>
            </c:numRef>
          </c:yVal>
          <c:smooth val="1"/>
        </c:ser>
        <c:ser>
          <c:idx val="8"/>
          <c:order val="8"/>
          <c:tx>
            <c:strRef>
              <c:f>Tabelle1!$J$13</c:f>
              <c:strCache>
                <c:ptCount val="1"/>
                <c:pt idx="0">
                  <c:v>BG 11 V</c:v>
                </c:pt>
              </c:strCache>
            </c:strRef>
          </c:tx>
          <c:spPr>
            <a:ln w="28575">
              <a:solidFill>
                <a:schemeClr val="bg1">
                  <a:lumMod val="75000"/>
                </a:schemeClr>
              </a:solidFill>
            </a:ln>
          </c:spPr>
          <c:marker>
            <c:symbol val="circle"/>
            <c:size val="7"/>
            <c:spPr>
              <a:solidFill>
                <a:schemeClr val="bg1">
                  <a:lumMod val="85000"/>
                </a:schemeClr>
              </a:solidFill>
            </c:spPr>
          </c:marker>
          <c:xVal>
            <c:numRef>
              <c:f>Tabelle1!$A$55:$A$62</c:f>
              <c:numCache>
                <c:formatCode>General</c:formatCode>
                <c:ptCount val="8"/>
                <c:pt idx="0">
                  <c:v>0</c:v>
                </c:pt>
                <c:pt idx="1">
                  <c:v>48</c:v>
                </c:pt>
                <c:pt idx="2">
                  <c:v>96</c:v>
                </c:pt>
                <c:pt idx="3">
                  <c:v>144</c:v>
                </c:pt>
                <c:pt idx="4">
                  <c:v>192</c:v>
                </c:pt>
                <c:pt idx="5">
                  <c:v>240</c:v>
                </c:pt>
                <c:pt idx="6">
                  <c:v>288</c:v>
                </c:pt>
                <c:pt idx="7">
                  <c:v>336</c:v>
                </c:pt>
              </c:numCache>
            </c:numRef>
          </c:xVal>
          <c:yVal>
            <c:numRef>
              <c:f>Tabelle1!$J$55:$J$62</c:f>
              <c:numCache>
                <c:formatCode>0.00</c:formatCode>
                <c:ptCount val="8"/>
                <c:pt idx="0">
                  <c:v>0.01</c:v>
                </c:pt>
                <c:pt idx="1">
                  <c:v>3.3201169227365483E-2</c:v>
                </c:pt>
                <c:pt idx="2">
                  <c:v>0.09</c:v>
                </c:pt>
                <c:pt idx="3">
                  <c:v>0.32</c:v>
                </c:pt>
                <c:pt idx="4">
                  <c:v>1.2151041751873497</c:v>
                </c:pt>
                <c:pt idx="5">
                  <c:v>3.95</c:v>
                </c:pt>
                <c:pt idx="6">
                  <c:v>4.04</c:v>
                </c:pt>
                <c:pt idx="7">
                  <c:v>4.12</c:v>
                </c:pt>
              </c:numCache>
            </c:numRef>
          </c:yVal>
          <c:smooth val="1"/>
        </c:ser>
        <c:ser>
          <c:idx val="9"/>
          <c:order val="9"/>
          <c:tx>
            <c:strRef>
              <c:f>Tabelle1!$K$13</c:f>
              <c:strCache>
                <c:ptCount val="1"/>
                <c:pt idx="0">
                  <c:v>ECB Medium</c:v>
                </c:pt>
              </c:strCache>
            </c:strRef>
          </c:tx>
          <c:spPr>
            <a:ln w="28575">
              <a:noFill/>
            </a:ln>
          </c:spPr>
          <c:marker>
            <c:symbol val="circle"/>
            <c:size val="7"/>
            <c:spPr>
              <a:solidFill>
                <a:schemeClr val="tx2">
                  <a:lumMod val="60000"/>
                  <a:lumOff val="40000"/>
                </a:schemeClr>
              </a:solidFill>
            </c:spPr>
          </c:marker>
          <c:xVal>
            <c:numRef>
              <c:f>Tabelle1!$A$14:$A$20</c:f>
              <c:numCache>
                <c:formatCode>General</c:formatCode>
                <c:ptCount val="7"/>
                <c:pt idx="0">
                  <c:v>0</c:v>
                </c:pt>
                <c:pt idx="1">
                  <c:v>24</c:v>
                </c:pt>
                <c:pt idx="2">
                  <c:v>48</c:v>
                </c:pt>
                <c:pt idx="3">
                  <c:v>72</c:v>
                </c:pt>
                <c:pt idx="4">
                  <c:v>96</c:v>
                </c:pt>
                <c:pt idx="5">
                  <c:v>120</c:v>
                </c:pt>
                <c:pt idx="6">
                  <c:v>144</c:v>
                </c:pt>
              </c:numCache>
            </c:numRef>
          </c:xVal>
          <c:yVal>
            <c:numRef>
              <c:f>Tabelle1!$K$55:$K$61</c:f>
              <c:numCache>
                <c:formatCode>0.00</c:formatCode>
                <c:ptCount val="7"/>
                <c:pt idx="0">
                  <c:v>0.01</c:v>
                </c:pt>
                <c:pt idx="1">
                  <c:v>1.6955378396018201E-2</c:v>
                </c:pt>
                <c:pt idx="2">
                  <c:v>2.874848565521607E-2</c:v>
                </c:pt>
                <c:pt idx="3">
                  <c:v>4.8744145259668956E-2</c:v>
                </c:pt>
                <c:pt idx="4">
                  <c:v>8.2647542746816405E-2</c:v>
                </c:pt>
                <c:pt idx="5">
                  <c:v>0.1401320360773361</c:v>
                </c:pt>
                <c:pt idx="6">
                  <c:v>0.16</c:v>
                </c:pt>
              </c:numCache>
            </c:numRef>
          </c:yVal>
          <c:smooth val="0"/>
        </c:ser>
        <c:dLbls>
          <c:showLegendKey val="0"/>
          <c:showVal val="0"/>
          <c:showCatName val="0"/>
          <c:showSerName val="0"/>
          <c:showPercent val="0"/>
          <c:showBubbleSize val="0"/>
        </c:dLbls>
        <c:axId val="304323968"/>
        <c:axId val="304342528"/>
      </c:scatterChart>
      <c:valAx>
        <c:axId val="304323968"/>
        <c:scaling>
          <c:orientation val="minMax"/>
        </c:scaling>
        <c:delete val="0"/>
        <c:axPos val="b"/>
        <c:numFmt formatCode="General" sourceLinked="1"/>
        <c:majorTickMark val="out"/>
        <c:minorTickMark val="none"/>
        <c:tickLblPos val="nextTo"/>
        <c:crossAx val="304342528"/>
        <c:crosses val="autoZero"/>
        <c:crossBetween val="midCat"/>
      </c:valAx>
      <c:valAx>
        <c:axId val="304342528"/>
        <c:scaling>
          <c:orientation val="minMax"/>
        </c:scaling>
        <c:delete val="0"/>
        <c:axPos val="l"/>
        <c:numFmt formatCode="0.00" sourceLinked="1"/>
        <c:majorTickMark val="out"/>
        <c:minorTickMark val="none"/>
        <c:tickLblPos val="nextTo"/>
        <c:crossAx val="304323968"/>
        <c:crosses val="autoZero"/>
        <c:crossBetween val="midCat"/>
      </c:valAx>
    </c:plotArea>
    <c:legend>
      <c:legendPos val="r"/>
      <c:layout>
        <c:manualLayout>
          <c:xMode val="edge"/>
          <c:yMode val="edge"/>
          <c:x val="0.69237096408959398"/>
          <c:y val="6.0425110795576782E-2"/>
          <c:w val="0.29632161625466802"/>
          <c:h val="0.87914977840884645"/>
        </c:manualLayout>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04521528778455"/>
          <c:y val="9.9614205873913009E-2"/>
          <c:w val="0.69940213331201806"/>
          <c:h val="0.74103213036547644"/>
        </c:manualLayout>
      </c:layout>
      <c:scatterChart>
        <c:scatterStyle val="lineMarker"/>
        <c:varyColors val="0"/>
        <c:ser>
          <c:idx val="10"/>
          <c:order val="0"/>
          <c:tx>
            <c:strRef>
              <c:f>Tabelle1!$B$65</c:f>
              <c:strCache>
                <c:ptCount val="1"/>
                <c:pt idx="0">
                  <c:v>SK2 ECB</c:v>
                </c:pt>
              </c:strCache>
            </c:strRef>
          </c:tx>
          <c:spPr>
            <a:ln w="28575">
              <a:solidFill>
                <a:srgbClr val="FF0000"/>
              </a:solidFill>
            </a:ln>
          </c:spPr>
          <c:marker>
            <c:symbol val="circle"/>
            <c:size val="7"/>
            <c:spPr>
              <a:solidFill>
                <a:srgbClr val="FF0000"/>
              </a:solidFill>
            </c:spPr>
          </c:marker>
          <c:xVal>
            <c:numRef>
              <c:f>Tabelle1!$A$66:$A$74</c:f>
              <c:numCache>
                <c:formatCode>General</c:formatCode>
                <c:ptCount val="9"/>
                <c:pt idx="0">
                  <c:v>0</c:v>
                </c:pt>
                <c:pt idx="1">
                  <c:v>24</c:v>
                </c:pt>
                <c:pt idx="2">
                  <c:v>48</c:v>
                </c:pt>
                <c:pt idx="3">
                  <c:v>72</c:v>
                </c:pt>
                <c:pt idx="4">
                  <c:v>96</c:v>
                </c:pt>
                <c:pt idx="5">
                  <c:v>120</c:v>
                </c:pt>
                <c:pt idx="6">
                  <c:v>144</c:v>
                </c:pt>
                <c:pt idx="7">
                  <c:v>168</c:v>
                </c:pt>
                <c:pt idx="8">
                  <c:v>216</c:v>
                </c:pt>
              </c:numCache>
            </c:numRef>
          </c:xVal>
          <c:yVal>
            <c:numRef>
              <c:f>Tabelle1!$B$66:$B$74</c:f>
              <c:numCache>
                <c:formatCode>0.00</c:formatCode>
                <c:ptCount val="9"/>
                <c:pt idx="0">
                  <c:v>0.01</c:v>
                </c:pt>
                <c:pt idx="1">
                  <c:v>4.8304895809074211E-2</c:v>
                </c:pt>
                <c:pt idx="2">
                  <c:v>0.23333629591255153</c:v>
                </c:pt>
                <c:pt idx="3">
                  <c:v>1.1271285462531118</c:v>
                </c:pt>
                <c:pt idx="4">
                  <c:v>5.4445826990189827</c:v>
                </c:pt>
                <c:pt idx="5">
                  <c:v>26.3</c:v>
                </c:pt>
                <c:pt idx="6" formatCode="General">
                  <c:v>32.1</c:v>
                </c:pt>
                <c:pt idx="7" formatCode="General">
                  <c:v>34.5</c:v>
                </c:pt>
                <c:pt idx="8">
                  <c:v>35.200000000000003</c:v>
                </c:pt>
              </c:numCache>
            </c:numRef>
          </c:yVal>
          <c:smooth val="1"/>
        </c:ser>
        <c:ser>
          <c:idx val="11"/>
          <c:order val="1"/>
          <c:tx>
            <c:strRef>
              <c:f>Tabelle1!$C$65</c:f>
              <c:strCache>
                <c:ptCount val="1"/>
                <c:pt idx="0">
                  <c:v>SK2 BG11 V</c:v>
                </c:pt>
              </c:strCache>
            </c:strRef>
          </c:tx>
          <c:spPr>
            <a:ln w="28575">
              <a:solidFill>
                <a:schemeClr val="accent6">
                  <a:lumMod val="75000"/>
                </a:schemeClr>
              </a:solidFill>
            </a:ln>
          </c:spPr>
          <c:marker>
            <c:symbol val="circle"/>
            <c:size val="7"/>
          </c:marker>
          <c:xVal>
            <c:numRef>
              <c:f>Tabelle1!$A$66:$A$74</c:f>
              <c:numCache>
                <c:formatCode>General</c:formatCode>
                <c:ptCount val="9"/>
                <c:pt idx="0">
                  <c:v>0</c:v>
                </c:pt>
                <c:pt idx="1">
                  <c:v>24</c:v>
                </c:pt>
                <c:pt idx="2">
                  <c:v>48</c:v>
                </c:pt>
                <c:pt idx="3">
                  <c:v>72</c:v>
                </c:pt>
                <c:pt idx="4">
                  <c:v>96</c:v>
                </c:pt>
                <c:pt idx="5">
                  <c:v>120</c:v>
                </c:pt>
                <c:pt idx="6">
                  <c:v>144</c:v>
                </c:pt>
                <c:pt idx="7">
                  <c:v>168</c:v>
                </c:pt>
                <c:pt idx="8">
                  <c:v>216</c:v>
                </c:pt>
              </c:numCache>
            </c:numRef>
          </c:xVal>
          <c:yVal>
            <c:numRef>
              <c:f>Tabelle1!$C$66:$C$74</c:f>
              <c:numCache>
                <c:formatCode>0.00</c:formatCode>
                <c:ptCount val="9"/>
                <c:pt idx="0">
                  <c:v>0.01</c:v>
                </c:pt>
                <c:pt idx="1">
                  <c:v>4.7663619776656174E-2</c:v>
                </c:pt>
                <c:pt idx="2">
                  <c:v>0.22718206502136495</c:v>
                </c:pt>
                <c:pt idx="3">
                  <c:v>1.0828319567253915</c:v>
                </c:pt>
                <c:pt idx="4">
                  <c:v>5.1611690667371697</c:v>
                </c:pt>
                <c:pt idx="5">
                  <c:v>24.6</c:v>
                </c:pt>
                <c:pt idx="6" formatCode="General">
                  <c:v>30.8</c:v>
                </c:pt>
                <c:pt idx="7" formatCode="General">
                  <c:v>33.200000000000003</c:v>
                </c:pt>
                <c:pt idx="8">
                  <c:v>33.799999999999997</c:v>
                </c:pt>
              </c:numCache>
            </c:numRef>
          </c:yVal>
          <c:smooth val="1"/>
        </c:ser>
        <c:ser>
          <c:idx val="12"/>
          <c:order val="2"/>
          <c:tx>
            <c:strRef>
              <c:f>Tabelle1!$D$65</c:f>
              <c:strCache>
                <c:ptCount val="1"/>
                <c:pt idx="0">
                  <c:v>SK4 ECB</c:v>
                </c:pt>
              </c:strCache>
            </c:strRef>
          </c:tx>
          <c:spPr>
            <a:ln w="28575">
              <a:solidFill>
                <a:schemeClr val="accent1">
                  <a:lumMod val="60000"/>
                  <a:lumOff val="40000"/>
                </a:schemeClr>
              </a:solidFill>
            </a:ln>
          </c:spPr>
          <c:marker>
            <c:symbol val="circle"/>
            <c:size val="7"/>
            <c:spPr>
              <a:solidFill>
                <a:schemeClr val="tx2">
                  <a:lumMod val="40000"/>
                  <a:lumOff val="60000"/>
                </a:schemeClr>
              </a:solidFill>
            </c:spPr>
          </c:marker>
          <c:xVal>
            <c:numRef>
              <c:f>Tabelle1!$A$66:$A$74</c:f>
              <c:numCache>
                <c:formatCode>General</c:formatCode>
                <c:ptCount val="9"/>
                <c:pt idx="0">
                  <c:v>0</c:v>
                </c:pt>
                <c:pt idx="1">
                  <c:v>24</c:v>
                </c:pt>
                <c:pt idx="2">
                  <c:v>48</c:v>
                </c:pt>
                <c:pt idx="3">
                  <c:v>72</c:v>
                </c:pt>
                <c:pt idx="4">
                  <c:v>96</c:v>
                </c:pt>
                <c:pt idx="5">
                  <c:v>120</c:v>
                </c:pt>
                <c:pt idx="6">
                  <c:v>144</c:v>
                </c:pt>
                <c:pt idx="7">
                  <c:v>168</c:v>
                </c:pt>
                <c:pt idx="8">
                  <c:v>216</c:v>
                </c:pt>
              </c:numCache>
            </c:numRef>
          </c:xVal>
          <c:yVal>
            <c:numRef>
              <c:f>Tabelle1!$D$66:$D$74</c:f>
              <c:numCache>
                <c:formatCode>0.00</c:formatCode>
                <c:ptCount val="9"/>
                <c:pt idx="0">
                  <c:v>0.01</c:v>
                </c:pt>
                <c:pt idx="1">
                  <c:v>4.5263769673171299E-2</c:v>
                </c:pt>
                <c:pt idx="2">
                  <c:v>0.20488088450259018</c:v>
                </c:pt>
                <c:pt idx="3">
                  <c:v>0.92736811665608554</c:v>
                </c:pt>
                <c:pt idx="4">
                  <c:v>4.1976176834563699</c:v>
                </c:pt>
                <c:pt idx="5">
                  <c:v>19</c:v>
                </c:pt>
                <c:pt idx="6" formatCode="General">
                  <c:v>24.8</c:v>
                </c:pt>
                <c:pt idx="7" formatCode="General">
                  <c:v>27.3</c:v>
                </c:pt>
                <c:pt idx="8">
                  <c:v>28.1</c:v>
                </c:pt>
              </c:numCache>
            </c:numRef>
          </c:yVal>
          <c:smooth val="1"/>
        </c:ser>
        <c:ser>
          <c:idx val="13"/>
          <c:order val="3"/>
          <c:tx>
            <c:strRef>
              <c:f>Tabelle1!$E$65</c:f>
              <c:strCache>
                <c:ptCount val="1"/>
                <c:pt idx="0">
                  <c:v>SK4 BG11 V</c:v>
                </c:pt>
              </c:strCache>
            </c:strRef>
          </c:tx>
          <c:spPr>
            <a:ln w="28575">
              <a:solidFill>
                <a:schemeClr val="accent1">
                  <a:lumMod val="75000"/>
                </a:schemeClr>
              </a:solidFill>
            </a:ln>
          </c:spPr>
          <c:marker>
            <c:symbol val="circle"/>
            <c:size val="7"/>
            <c:spPr>
              <a:solidFill>
                <a:schemeClr val="tx2"/>
              </a:solidFill>
            </c:spPr>
          </c:marker>
          <c:xVal>
            <c:numRef>
              <c:f>Tabelle1!$A$66:$A$74</c:f>
              <c:numCache>
                <c:formatCode>General</c:formatCode>
                <c:ptCount val="9"/>
                <c:pt idx="0">
                  <c:v>0</c:v>
                </c:pt>
                <c:pt idx="1">
                  <c:v>24</c:v>
                </c:pt>
                <c:pt idx="2">
                  <c:v>48</c:v>
                </c:pt>
                <c:pt idx="3">
                  <c:v>72</c:v>
                </c:pt>
                <c:pt idx="4">
                  <c:v>96</c:v>
                </c:pt>
                <c:pt idx="5">
                  <c:v>120</c:v>
                </c:pt>
                <c:pt idx="6">
                  <c:v>144</c:v>
                </c:pt>
                <c:pt idx="7">
                  <c:v>168</c:v>
                </c:pt>
                <c:pt idx="8">
                  <c:v>216</c:v>
                </c:pt>
              </c:numCache>
            </c:numRef>
          </c:xVal>
          <c:yVal>
            <c:numRef>
              <c:f>Tabelle1!$E$66:$E$74</c:f>
              <c:numCache>
                <c:formatCode>0.00</c:formatCode>
                <c:ptCount val="9"/>
                <c:pt idx="0">
                  <c:v>0.01</c:v>
                </c:pt>
                <c:pt idx="1">
                  <c:v>4.4163334448969131E-2</c:v>
                </c:pt>
                <c:pt idx="2">
                  <c:v>0.19504001096515033</c:v>
                </c:pt>
                <c:pt idx="3">
                  <c:v>0.86136172351845419</c:v>
                </c:pt>
                <c:pt idx="4">
                  <c:v>3.8040605877285958</c:v>
                </c:pt>
                <c:pt idx="5">
                  <c:v>16.8</c:v>
                </c:pt>
                <c:pt idx="6" formatCode="General">
                  <c:v>20.2</c:v>
                </c:pt>
                <c:pt idx="7" formatCode="General">
                  <c:v>22.5</c:v>
                </c:pt>
                <c:pt idx="8">
                  <c:v>22.3</c:v>
                </c:pt>
              </c:numCache>
            </c:numRef>
          </c:yVal>
          <c:smooth val="1"/>
        </c:ser>
        <c:dLbls>
          <c:showLegendKey val="0"/>
          <c:showVal val="0"/>
          <c:showCatName val="0"/>
          <c:showSerName val="0"/>
          <c:showPercent val="0"/>
          <c:showBubbleSize val="0"/>
        </c:dLbls>
        <c:axId val="304368256"/>
        <c:axId val="304378624"/>
      </c:scatterChart>
      <c:valAx>
        <c:axId val="304368256"/>
        <c:scaling>
          <c:orientation val="minMax"/>
        </c:scaling>
        <c:delete val="0"/>
        <c:axPos val="b"/>
        <c:numFmt formatCode="General" sourceLinked="1"/>
        <c:majorTickMark val="out"/>
        <c:minorTickMark val="none"/>
        <c:tickLblPos val="nextTo"/>
        <c:crossAx val="304378624"/>
        <c:crosses val="autoZero"/>
        <c:crossBetween val="midCat"/>
      </c:valAx>
      <c:valAx>
        <c:axId val="304378624"/>
        <c:scaling>
          <c:orientation val="minMax"/>
        </c:scaling>
        <c:delete val="0"/>
        <c:axPos val="l"/>
        <c:numFmt formatCode="0.00" sourceLinked="1"/>
        <c:majorTickMark val="out"/>
        <c:minorTickMark val="none"/>
        <c:tickLblPos val="nextTo"/>
        <c:crossAx val="304368256"/>
        <c:crosses val="autoZero"/>
        <c:crossBetween val="midCat"/>
      </c:valAx>
    </c:plotArea>
    <c:legend>
      <c:legendPos val="r"/>
      <c:layout>
        <c:manualLayout>
          <c:xMode val="edge"/>
          <c:yMode val="edge"/>
          <c:x val="0.78719172476026555"/>
          <c:y val="0.23725566426403782"/>
          <c:w val="0.18104941641424332"/>
          <c:h val="0.52272591299497251"/>
        </c:manualLayout>
      </c:layout>
      <c:overlay val="0"/>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04521528778455"/>
          <c:y val="9.9614205873913009E-2"/>
          <c:w val="0.69940213331201806"/>
          <c:h val="0.74103213036547644"/>
        </c:manualLayout>
      </c:layout>
      <c:scatterChart>
        <c:scatterStyle val="lineMarker"/>
        <c:varyColors val="0"/>
        <c:ser>
          <c:idx val="10"/>
          <c:order val="0"/>
          <c:tx>
            <c:strRef>
              <c:f>Tabelle1!$B$93</c:f>
              <c:strCache>
                <c:ptCount val="1"/>
                <c:pt idx="0">
                  <c:v>MH4 ECB</c:v>
                </c:pt>
              </c:strCache>
            </c:strRef>
          </c:tx>
          <c:spPr>
            <a:ln w="28575">
              <a:solidFill>
                <a:srgbClr val="FF0000"/>
              </a:solidFill>
            </a:ln>
          </c:spPr>
          <c:marker>
            <c:symbol val="circle"/>
            <c:size val="7"/>
            <c:spPr>
              <a:solidFill>
                <a:srgbClr val="FF0000"/>
              </a:solidFill>
              <a:ln>
                <a:noFill/>
              </a:ln>
            </c:spPr>
          </c:marker>
          <c:xVal>
            <c:numRef>
              <c:f>Tabelle1!$A$94:$A$102</c:f>
              <c:numCache>
                <c:formatCode>General</c:formatCode>
                <c:ptCount val="9"/>
                <c:pt idx="0">
                  <c:v>0</c:v>
                </c:pt>
                <c:pt idx="1">
                  <c:v>24</c:v>
                </c:pt>
                <c:pt idx="2">
                  <c:v>48</c:v>
                </c:pt>
                <c:pt idx="3">
                  <c:v>72</c:v>
                </c:pt>
                <c:pt idx="4">
                  <c:v>96</c:v>
                </c:pt>
                <c:pt idx="5">
                  <c:v>120</c:v>
                </c:pt>
                <c:pt idx="6">
                  <c:v>144</c:v>
                </c:pt>
                <c:pt idx="7">
                  <c:v>168</c:v>
                </c:pt>
                <c:pt idx="8">
                  <c:v>216</c:v>
                </c:pt>
              </c:numCache>
            </c:numRef>
          </c:xVal>
          <c:yVal>
            <c:numRef>
              <c:f>Tabelle1!$B$94:$B$102</c:f>
              <c:numCache>
                <c:formatCode>0.00</c:formatCode>
                <c:ptCount val="9"/>
                <c:pt idx="0">
                  <c:v>0.01</c:v>
                </c:pt>
                <c:pt idx="1">
                  <c:v>0.03</c:v>
                </c:pt>
                <c:pt idx="2">
                  <c:v>1.7000000000000001E-2</c:v>
                </c:pt>
                <c:pt idx="3">
                  <c:v>0.06</c:v>
                </c:pt>
                <c:pt idx="4">
                  <c:v>2.0099999999999998</c:v>
                </c:pt>
                <c:pt idx="5">
                  <c:v>7.3509518924197268</c:v>
                </c:pt>
                <c:pt idx="6">
                  <c:v>8.5</c:v>
                </c:pt>
                <c:pt idx="7">
                  <c:v>9.1999999999999993</c:v>
                </c:pt>
                <c:pt idx="8">
                  <c:v>9.6</c:v>
                </c:pt>
              </c:numCache>
            </c:numRef>
          </c:yVal>
          <c:smooth val="1"/>
        </c:ser>
        <c:ser>
          <c:idx val="11"/>
          <c:order val="1"/>
          <c:tx>
            <c:strRef>
              <c:f>Tabelle1!$C$93</c:f>
              <c:strCache>
                <c:ptCount val="1"/>
                <c:pt idx="0">
                  <c:v>MH4 BG11 V</c:v>
                </c:pt>
              </c:strCache>
            </c:strRef>
          </c:tx>
          <c:spPr>
            <a:ln w="28575">
              <a:solidFill>
                <a:schemeClr val="accent6">
                  <a:lumMod val="75000"/>
                </a:schemeClr>
              </a:solidFill>
            </a:ln>
          </c:spPr>
          <c:marker>
            <c:symbol val="circle"/>
            <c:size val="7"/>
            <c:spPr>
              <a:ln>
                <a:noFill/>
              </a:ln>
            </c:spPr>
          </c:marker>
          <c:xVal>
            <c:numRef>
              <c:f>Tabelle1!$A$94:$A$102</c:f>
              <c:numCache>
                <c:formatCode>General</c:formatCode>
                <c:ptCount val="9"/>
                <c:pt idx="0">
                  <c:v>0</c:v>
                </c:pt>
                <c:pt idx="1">
                  <c:v>24</c:v>
                </c:pt>
                <c:pt idx="2">
                  <c:v>48</c:v>
                </c:pt>
                <c:pt idx="3">
                  <c:v>72</c:v>
                </c:pt>
                <c:pt idx="4">
                  <c:v>96</c:v>
                </c:pt>
                <c:pt idx="5">
                  <c:v>120</c:v>
                </c:pt>
                <c:pt idx="6">
                  <c:v>144</c:v>
                </c:pt>
                <c:pt idx="7">
                  <c:v>168</c:v>
                </c:pt>
                <c:pt idx="8">
                  <c:v>216</c:v>
                </c:pt>
              </c:numCache>
            </c:numRef>
          </c:xVal>
          <c:yVal>
            <c:numRef>
              <c:f>Tabelle1!$C$94:$C$102</c:f>
              <c:numCache>
                <c:formatCode>0.00</c:formatCode>
                <c:ptCount val="9"/>
                <c:pt idx="0">
                  <c:v>0.01</c:v>
                </c:pt>
                <c:pt idx="1">
                  <c:v>4.0228877881561084E-2</c:v>
                </c:pt>
                <c:pt idx="2">
                  <c:v>0.18</c:v>
                </c:pt>
                <c:pt idx="3">
                  <c:v>0.72</c:v>
                </c:pt>
                <c:pt idx="4">
                  <c:v>2.65</c:v>
                </c:pt>
                <c:pt idx="5">
                  <c:v>10.23</c:v>
                </c:pt>
                <c:pt idx="6">
                  <c:v>12.6</c:v>
                </c:pt>
                <c:pt idx="7">
                  <c:v>13.2</c:v>
                </c:pt>
                <c:pt idx="8">
                  <c:v>13.4</c:v>
                </c:pt>
              </c:numCache>
            </c:numRef>
          </c:yVal>
          <c:smooth val="1"/>
        </c:ser>
        <c:dLbls>
          <c:showLegendKey val="0"/>
          <c:showVal val="0"/>
          <c:showCatName val="0"/>
          <c:showSerName val="0"/>
          <c:showPercent val="0"/>
          <c:showBubbleSize val="0"/>
        </c:dLbls>
        <c:axId val="303907584"/>
        <c:axId val="303909504"/>
      </c:scatterChart>
      <c:valAx>
        <c:axId val="303907584"/>
        <c:scaling>
          <c:orientation val="minMax"/>
        </c:scaling>
        <c:delete val="0"/>
        <c:axPos val="b"/>
        <c:numFmt formatCode="General" sourceLinked="1"/>
        <c:majorTickMark val="out"/>
        <c:minorTickMark val="none"/>
        <c:tickLblPos val="nextTo"/>
        <c:crossAx val="303909504"/>
        <c:crosses val="autoZero"/>
        <c:crossBetween val="midCat"/>
      </c:valAx>
      <c:valAx>
        <c:axId val="303909504"/>
        <c:scaling>
          <c:orientation val="minMax"/>
        </c:scaling>
        <c:delete val="0"/>
        <c:axPos val="l"/>
        <c:numFmt formatCode="0.00" sourceLinked="1"/>
        <c:majorTickMark val="out"/>
        <c:minorTickMark val="none"/>
        <c:tickLblPos val="nextTo"/>
        <c:crossAx val="303907584"/>
        <c:crosses val="autoZero"/>
        <c:crossBetween val="midCat"/>
      </c:valAx>
    </c:plotArea>
    <c:legend>
      <c:legendPos val="r"/>
      <c:layout>
        <c:manualLayout>
          <c:xMode val="edge"/>
          <c:yMode val="edge"/>
          <c:x val="0.78719172476026555"/>
          <c:y val="0.23725566426403782"/>
          <c:w val="0.18104941641424332"/>
          <c:h val="0.52272591299497251"/>
        </c:manualLayout>
      </c:layout>
      <c:overlay val="0"/>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04521528778455"/>
          <c:y val="9.9614205873913009E-2"/>
          <c:w val="0.69940213331201806"/>
          <c:h val="0.74103213036547644"/>
        </c:manualLayout>
      </c:layout>
      <c:scatterChart>
        <c:scatterStyle val="lineMarker"/>
        <c:varyColors val="0"/>
        <c:ser>
          <c:idx val="10"/>
          <c:order val="0"/>
          <c:tx>
            <c:strRef>
              <c:f>Tabelle1!$B$137</c:f>
              <c:strCache>
                <c:ptCount val="1"/>
                <c:pt idx="0">
                  <c:v>SK2 + MH4 ECB</c:v>
                </c:pt>
              </c:strCache>
            </c:strRef>
          </c:tx>
          <c:spPr>
            <a:ln w="28575">
              <a:solidFill>
                <a:srgbClr val="FF0000"/>
              </a:solidFill>
            </a:ln>
          </c:spPr>
          <c:marker>
            <c:symbol val="circle"/>
            <c:size val="7"/>
            <c:spPr>
              <a:solidFill>
                <a:srgbClr val="FF0000"/>
              </a:solidFill>
              <a:ln>
                <a:noFill/>
              </a:ln>
            </c:spPr>
          </c:marker>
          <c:xVal>
            <c:numRef>
              <c:f>Tabelle1!$A$138:$A$146</c:f>
              <c:numCache>
                <c:formatCode>General</c:formatCode>
                <c:ptCount val="9"/>
                <c:pt idx="0">
                  <c:v>0</c:v>
                </c:pt>
                <c:pt idx="1">
                  <c:v>24</c:v>
                </c:pt>
                <c:pt idx="2">
                  <c:v>48</c:v>
                </c:pt>
                <c:pt idx="3">
                  <c:v>72</c:v>
                </c:pt>
                <c:pt idx="4">
                  <c:v>96</c:v>
                </c:pt>
                <c:pt idx="5">
                  <c:v>120</c:v>
                </c:pt>
                <c:pt idx="6">
                  <c:v>144</c:v>
                </c:pt>
                <c:pt idx="7">
                  <c:v>168</c:v>
                </c:pt>
                <c:pt idx="8">
                  <c:v>216</c:v>
                </c:pt>
              </c:numCache>
            </c:numRef>
          </c:xVal>
          <c:yVal>
            <c:numRef>
              <c:f>Tabelle1!$B$138:$B$146</c:f>
              <c:numCache>
                <c:formatCode>0.00</c:formatCode>
                <c:ptCount val="9"/>
                <c:pt idx="0">
                  <c:v>0.01</c:v>
                </c:pt>
                <c:pt idx="1">
                  <c:v>0.08</c:v>
                </c:pt>
                <c:pt idx="2">
                  <c:v>0.23</c:v>
                </c:pt>
                <c:pt idx="3">
                  <c:v>0.75188628292023107</c:v>
                </c:pt>
                <c:pt idx="4">
                  <c:v>3.38</c:v>
                </c:pt>
                <c:pt idx="5">
                  <c:v>13.394307643944169</c:v>
                </c:pt>
                <c:pt idx="6">
                  <c:v>21.5</c:v>
                </c:pt>
                <c:pt idx="7">
                  <c:v>26.3</c:v>
                </c:pt>
                <c:pt idx="8">
                  <c:v>27.8</c:v>
                </c:pt>
              </c:numCache>
            </c:numRef>
          </c:yVal>
          <c:smooth val="1"/>
        </c:ser>
        <c:ser>
          <c:idx val="11"/>
          <c:order val="1"/>
          <c:tx>
            <c:strRef>
              <c:f>Tabelle1!$C$137</c:f>
              <c:strCache>
                <c:ptCount val="1"/>
                <c:pt idx="0">
                  <c:v>SK2 + MH4 BG11 V</c:v>
                </c:pt>
              </c:strCache>
            </c:strRef>
          </c:tx>
          <c:spPr>
            <a:ln w="28575">
              <a:solidFill>
                <a:schemeClr val="accent6">
                  <a:lumMod val="75000"/>
                </a:schemeClr>
              </a:solidFill>
            </a:ln>
          </c:spPr>
          <c:marker>
            <c:symbol val="circle"/>
            <c:size val="7"/>
            <c:spPr>
              <a:ln>
                <a:noFill/>
              </a:ln>
            </c:spPr>
          </c:marker>
          <c:xVal>
            <c:numRef>
              <c:f>Tabelle1!$A$138:$A$146</c:f>
              <c:numCache>
                <c:formatCode>General</c:formatCode>
                <c:ptCount val="9"/>
                <c:pt idx="0">
                  <c:v>0</c:v>
                </c:pt>
                <c:pt idx="1">
                  <c:v>24</c:v>
                </c:pt>
                <c:pt idx="2">
                  <c:v>48</c:v>
                </c:pt>
                <c:pt idx="3">
                  <c:v>72</c:v>
                </c:pt>
                <c:pt idx="4">
                  <c:v>96</c:v>
                </c:pt>
                <c:pt idx="5">
                  <c:v>120</c:v>
                </c:pt>
                <c:pt idx="6">
                  <c:v>144</c:v>
                </c:pt>
                <c:pt idx="7">
                  <c:v>168</c:v>
                </c:pt>
                <c:pt idx="8">
                  <c:v>216</c:v>
                </c:pt>
              </c:numCache>
            </c:numRef>
          </c:xVal>
          <c:yVal>
            <c:numRef>
              <c:f>Tabelle1!$C$138:$C$146</c:f>
              <c:numCache>
                <c:formatCode>0.00</c:formatCode>
                <c:ptCount val="9"/>
                <c:pt idx="0">
                  <c:v>0.01</c:v>
                </c:pt>
                <c:pt idx="1">
                  <c:v>4.4282301962435246E-2</c:v>
                </c:pt>
                <c:pt idx="2">
                  <c:v>0.3</c:v>
                </c:pt>
                <c:pt idx="3">
                  <c:v>0.99</c:v>
                </c:pt>
                <c:pt idx="4">
                  <c:v>4.3</c:v>
                </c:pt>
                <c:pt idx="5">
                  <c:v>17.8</c:v>
                </c:pt>
                <c:pt idx="6">
                  <c:v>26.2</c:v>
                </c:pt>
                <c:pt idx="7">
                  <c:v>29.4</c:v>
                </c:pt>
                <c:pt idx="8">
                  <c:v>30.2</c:v>
                </c:pt>
              </c:numCache>
            </c:numRef>
          </c:yVal>
          <c:smooth val="1"/>
        </c:ser>
        <c:dLbls>
          <c:showLegendKey val="0"/>
          <c:showVal val="0"/>
          <c:showCatName val="0"/>
          <c:showSerName val="0"/>
          <c:showPercent val="0"/>
          <c:showBubbleSize val="0"/>
        </c:dLbls>
        <c:axId val="304056960"/>
        <c:axId val="304063232"/>
      </c:scatterChart>
      <c:valAx>
        <c:axId val="304056960"/>
        <c:scaling>
          <c:orientation val="minMax"/>
        </c:scaling>
        <c:delete val="0"/>
        <c:axPos val="b"/>
        <c:numFmt formatCode="General" sourceLinked="1"/>
        <c:majorTickMark val="out"/>
        <c:minorTickMark val="none"/>
        <c:tickLblPos val="nextTo"/>
        <c:crossAx val="304063232"/>
        <c:crosses val="autoZero"/>
        <c:crossBetween val="midCat"/>
      </c:valAx>
      <c:valAx>
        <c:axId val="304063232"/>
        <c:scaling>
          <c:orientation val="minMax"/>
        </c:scaling>
        <c:delete val="0"/>
        <c:axPos val="l"/>
        <c:numFmt formatCode="0.00" sourceLinked="1"/>
        <c:majorTickMark val="out"/>
        <c:minorTickMark val="none"/>
        <c:tickLblPos val="nextTo"/>
        <c:crossAx val="304056960"/>
        <c:crosses val="autoZero"/>
        <c:crossBetween val="midCat"/>
      </c:valAx>
    </c:plotArea>
    <c:legend>
      <c:legendPos val="r"/>
      <c:layout>
        <c:manualLayout>
          <c:xMode val="edge"/>
          <c:yMode val="edge"/>
          <c:x val="0.78719172476026555"/>
          <c:y val="0.23725566426403782"/>
          <c:w val="0.18104941641424332"/>
          <c:h val="0.52272591299497251"/>
        </c:manualLayout>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0.11441</cdr:x>
      <cdr:y>0.02</cdr:y>
    </cdr:from>
    <cdr:to>
      <cdr:x>0.59356</cdr:x>
      <cdr:y>0.14022</cdr:y>
    </cdr:to>
    <cdr:sp macro="" textlink="">
      <cdr:nvSpPr>
        <cdr:cNvPr id="2" name="Textfeld 1"/>
        <cdr:cNvSpPr txBox="1"/>
      </cdr:nvSpPr>
      <cdr:spPr>
        <a:xfrm xmlns:a="http://schemas.openxmlformats.org/drawingml/2006/main">
          <a:off x="930921" y="72008"/>
          <a:ext cx="3898797" cy="4328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AT" sz="1200" b="1" dirty="0" smtClean="0"/>
            <a:t>Wachstum </a:t>
          </a:r>
          <a:r>
            <a:rPr lang="de-AT" sz="1200" b="1" dirty="0"/>
            <a:t>in </a:t>
          </a:r>
          <a:r>
            <a:rPr lang="de-AT" sz="1200" b="1" dirty="0" smtClean="0"/>
            <a:t>verschiedenen Medien </a:t>
          </a:r>
          <a:r>
            <a:rPr lang="de-AT" sz="1200" b="1" dirty="0"/>
            <a:t>SK2</a:t>
          </a:r>
        </a:p>
      </cdr:txBody>
    </cdr:sp>
  </cdr:relSizeAnchor>
  <cdr:relSizeAnchor xmlns:cdr="http://schemas.openxmlformats.org/drawingml/2006/chartDrawing">
    <cdr:from>
      <cdr:x>0.01531</cdr:x>
      <cdr:y>0.02732</cdr:y>
    </cdr:from>
    <cdr:to>
      <cdr:x>0.05724</cdr:x>
      <cdr:y>0.92896</cdr:y>
    </cdr:to>
    <cdr:sp macro="" textlink="">
      <cdr:nvSpPr>
        <cdr:cNvPr id="3" name="Textfeld 1"/>
        <cdr:cNvSpPr txBox="1"/>
      </cdr:nvSpPr>
      <cdr:spPr>
        <a:xfrm xmlns:a="http://schemas.openxmlformats.org/drawingml/2006/main" rot="16200000">
          <a:off x="-1327150" y="1525587"/>
          <a:ext cx="3143253" cy="28257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AT" sz="1100"/>
            <a:t>OD 600nm []</a:t>
          </a:r>
        </a:p>
      </cdr:txBody>
    </cdr:sp>
  </cdr:relSizeAnchor>
  <cdr:relSizeAnchor xmlns:cdr="http://schemas.openxmlformats.org/drawingml/2006/chartDrawing">
    <cdr:from>
      <cdr:x>0.102</cdr:x>
      <cdr:y>0.88661</cdr:y>
    </cdr:from>
    <cdr:to>
      <cdr:x>0.64806</cdr:x>
      <cdr:y>0.96767</cdr:y>
    </cdr:to>
    <cdr:sp macro="" textlink="">
      <cdr:nvSpPr>
        <cdr:cNvPr id="4" name="Textfeld 1"/>
        <cdr:cNvSpPr txBox="1"/>
      </cdr:nvSpPr>
      <cdr:spPr>
        <a:xfrm xmlns:a="http://schemas.openxmlformats.org/drawingml/2006/main">
          <a:off x="687388" y="3090864"/>
          <a:ext cx="3679825" cy="28257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AT" sz="1100"/>
            <a:t>Time</a:t>
          </a:r>
          <a:r>
            <a:rPr lang="de-AT" sz="1100" baseline="0"/>
            <a:t>[h]</a:t>
          </a:r>
          <a:endParaRPr lang="de-AT" sz="1100"/>
        </a:p>
      </cdr:txBody>
    </cdr:sp>
  </cdr:relSizeAnchor>
</c:userShapes>
</file>

<file path=ppt/drawings/drawing2.xml><?xml version="1.0" encoding="utf-8"?>
<c:userShapes xmlns:c="http://schemas.openxmlformats.org/drawingml/2006/chart">
  <cdr:relSizeAnchor xmlns:cdr="http://schemas.openxmlformats.org/drawingml/2006/chartDrawing">
    <cdr:from>
      <cdr:x>0.1079</cdr:x>
      <cdr:y>0.02714</cdr:y>
    </cdr:from>
    <cdr:to>
      <cdr:x>0.6711</cdr:x>
      <cdr:y>0.14736</cdr:y>
    </cdr:to>
    <cdr:sp macro="" textlink="">
      <cdr:nvSpPr>
        <cdr:cNvPr id="2" name="Textfeld 1"/>
        <cdr:cNvSpPr txBox="1"/>
      </cdr:nvSpPr>
      <cdr:spPr>
        <a:xfrm xmlns:a="http://schemas.openxmlformats.org/drawingml/2006/main">
          <a:off x="540587" y="80909"/>
          <a:ext cx="2821738" cy="3584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AT" sz="1200" b="1" dirty="0" smtClean="0"/>
            <a:t>Wachstum </a:t>
          </a:r>
          <a:r>
            <a:rPr lang="de-AT" sz="1200" b="1" smtClean="0"/>
            <a:t>in verschiedenen </a:t>
          </a:r>
          <a:r>
            <a:rPr lang="de-AT" sz="1200" b="1" baseline="0" smtClean="0"/>
            <a:t>Medien </a:t>
          </a:r>
          <a:r>
            <a:rPr lang="de-AT" sz="1200" b="1" dirty="0"/>
            <a:t>SK4</a:t>
          </a:r>
        </a:p>
      </cdr:txBody>
    </cdr:sp>
  </cdr:relSizeAnchor>
  <cdr:relSizeAnchor xmlns:cdr="http://schemas.openxmlformats.org/drawingml/2006/chartDrawing">
    <cdr:from>
      <cdr:x>0.01531</cdr:x>
      <cdr:y>0.02732</cdr:y>
    </cdr:from>
    <cdr:to>
      <cdr:x>0.05724</cdr:x>
      <cdr:y>0.92896</cdr:y>
    </cdr:to>
    <cdr:sp macro="" textlink="">
      <cdr:nvSpPr>
        <cdr:cNvPr id="3" name="Textfeld 1"/>
        <cdr:cNvSpPr txBox="1"/>
      </cdr:nvSpPr>
      <cdr:spPr>
        <a:xfrm xmlns:a="http://schemas.openxmlformats.org/drawingml/2006/main" rot="16200000">
          <a:off x="-1327150" y="1525587"/>
          <a:ext cx="3143253" cy="28257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AT" sz="1100"/>
            <a:t>OD 600nm []</a:t>
          </a:r>
        </a:p>
      </cdr:txBody>
    </cdr:sp>
  </cdr:relSizeAnchor>
  <cdr:relSizeAnchor xmlns:cdr="http://schemas.openxmlformats.org/drawingml/2006/chartDrawing">
    <cdr:from>
      <cdr:x>0.102</cdr:x>
      <cdr:y>0.88661</cdr:y>
    </cdr:from>
    <cdr:to>
      <cdr:x>0.64806</cdr:x>
      <cdr:y>0.96767</cdr:y>
    </cdr:to>
    <cdr:sp macro="" textlink="">
      <cdr:nvSpPr>
        <cdr:cNvPr id="4" name="Textfeld 1"/>
        <cdr:cNvSpPr txBox="1"/>
      </cdr:nvSpPr>
      <cdr:spPr>
        <a:xfrm xmlns:a="http://schemas.openxmlformats.org/drawingml/2006/main">
          <a:off x="866688" y="3064464"/>
          <a:ext cx="4639842" cy="280174"/>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AT" sz="1100" dirty="0" smtClean="0"/>
            <a:t>Time</a:t>
          </a:r>
          <a:r>
            <a:rPr lang="de-AT" sz="1100" baseline="0" dirty="0" smtClean="0"/>
            <a:t>[h</a:t>
          </a:r>
          <a:r>
            <a:rPr lang="de-AT" sz="1100" baseline="0" dirty="0"/>
            <a:t>]</a:t>
          </a:r>
          <a:endParaRPr lang="de-AT"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0.18163</cdr:x>
      <cdr:y>0.03005</cdr:y>
    </cdr:from>
    <cdr:to>
      <cdr:x>0.66078</cdr:x>
      <cdr:y>0.15027</cdr:y>
    </cdr:to>
    <cdr:sp macro="" textlink="">
      <cdr:nvSpPr>
        <cdr:cNvPr id="2" name="Textfeld 1"/>
        <cdr:cNvSpPr txBox="1"/>
      </cdr:nvSpPr>
      <cdr:spPr>
        <a:xfrm xmlns:a="http://schemas.openxmlformats.org/drawingml/2006/main">
          <a:off x="1223962" y="104775"/>
          <a:ext cx="3228975" cy="419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AT" sz="1200" b="1" dirty="0" smtClean="0"/>
            <a:t>Wachstum </a:t>
          </a:r>
          <a:r>
            <a:rPr lang="de-AT" sz="1200" b="1" baseline="0" dirty="0" smtClean="0"/>
            <a:t>in verschiedenen Medien </a:t>
          </a:r>
          <a:r>
            <a:rPr lang="de-AT" sz="1200" b="1" dirty="0"/>
            <a:t>MH4</a:t>
          </a:r>
        </a:p>
      </cdr:txBody>
    </cdr:sp>
  </cdr:relSizeAnchor>
  <cdr:relSizeAnchor xmlns:cdr="http://schemas.openxmlformats.org/drawingml/2006/chartDrawing">
    <cdr:from>
      <cdr:x>0.01531</cdr:x>
      <cdr:y>0.02732</cdr:y>
    </cdr:from>
    <cdr:to>
      <cdr:x>0.05724</cdr:x>
      <cdr:y>0.92896</cdr:y>
    </cdr:to>
    <cdr:sp macro="" textlink="">
      <cdr:nvSpPr>
        <cdr:cNvPr id="3" name="Textfeld 1"/>
        <cdr:cNvSpPr txBox="1"/>
      </cdr:nvSpPr>
      <cdr:spPr>
        <a:xfrm xmlns:a="http://schemas.openxmlformats.org/drawingml/2006/main" rot="16200000">
          <a:off x="-1327150" y="1525587"/>
          <a:ext cx="3143253" cy="28257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AT" sz="1100"/>
            <a:t>OD 600nm []</a:t>
          </a:r>
        </a:p>
      </cdr:txBody>
    </cdr:sp>
  </cdr:relSizeAnchor>
  <cdr:relSizeAnchor xmlns:cdr="http://schemas.openxmlformats.org/drawingml/2006/chartDrawing">
    <cdr:from>
      <cdr:x>0.102</cdr:x>
      <cdr:y>0.88661</cdr:y>
    </cdr:from>
    <cdr:to>
      <cdr:x>0.64806</cdr:x>
      <cdr:y>0.96767</cdr:y>
    </cdr:to>
    <cdr:sp macro="" textlink="">
      <cdr:nvSpPr>
        <cdr:cNvPr id="4" name="Textfeld 1"/>
        <cdr:cNvSpPr txBox="1"/>
      </cdr:nvSpPr>
      <cdr:spPr>
        <a:xfrm xmlns:a="http://schemas.openxmlformats.org/drawingml/2006/main">
          <a:off x="687388" y="3090864"/>
          <a:ext cx="3679825" cy="28257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AT" sz="1100" dirty="0" smtClean="0"/>
            <a:t>Time</a:t>
          </a:r>
          <a:r>
            <a:rPr lang="de-AT" sz="1100" baseline="0" dirty="0" smtClean="0"/>
            <a:t>[h</a:t>
          </a:r>
          <a:r>
            <a:rPr lang="de-AT" sz="1100" baseline="0" dirty="0"/>
            <a:t>]</a:t>
          </a:r>
          <a:endParaRPr lang="de-AT"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0.11667</cdr:x>
      <cdr:y>0.03846</cdr:y>
    </cdr:from>
    <cdr:to>
      <cdr:x>0.85735</cdr:x>
      <cdr:y>0.12031</cdr:y>
    </cdr:to>
    <cdr:sp macro="" textlink="">
      <cdr:nvSpPr>
        <cdr:cNvPr id="2" name="Textfeld 1"/>
        <cdr:cNvSpPr txBox="1"/>
      </cdr:nvSpPr>
      <cdr:spPr>
        <a:xfrm xmlns:a="http://schemas.openxmlformats.org/drawingml/2006/main">
          <a:off x="1008112" y="144016"/>
          <a:ext cx="6400186" cy="3064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AT" sz="1200" b="1" dirty="0" smtClean="0"/>
            <a:t>Wachstum  </a:t>
          </a:r>
          <a:r>
            <a:rPr lang="de-AT" sz="1200" b="1" dirty="0"/>
            <a:t>SK2 </a:t>
          </a:r>
          <a:r>
            <a:rPr lang="de-AT" sz="1200" b="1" dirty="0" err="1"/>
            <a:t>and</a:t>
          </a:r>
          <a:r>
            <a:rPr lang="de-AT" sz="1200" b="1" dirty="0"/>
            <a:t> SK4 in Bioreaktor</a:t>
          </a:r>
        </a:p>
      </cdr:txBody>
    </cdr:sp>
  </cdr:relSizeAnchor>
  <cdr:relSizeAnchor xmlns:cdr="http://schemas.openxmlformats.org/drawingml/2006/chartDrawing">
    <cdr:from>
      <cdr:x>0.01531</cdr:x>
      <cdr:y>0.02732</cdr:y>
    </cdr:from>
    <cdr:to>
      <cdr:x>0.05724</cdr:x>
      <cdr:y>0.92896</cdr:y>
    </cdr:to>
    <cdr:sp macro="" textlink="">
      <cdr:nvSpPr>
        <cdr:cNvPr id="3" name="Textfeld 1"/>
        <cdr:cNvSpPr txBox="1"/>
      </cdr:nvSpPr>
      <cdr:spPr>
        <a:xfrm xmlns:a="http://schemas.openxmlformats.org/drawingml/2006/main" rot="16200000">
          <a:off x="-1327150" y="1525587"/>
          <a:ext cx="3143253" cy="28257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AT" sz="1100"/>
            <a:t>OD 600nm []</a:t>
          </a:r>
        </a:p>
      </cdr:txBody>
    </cdr:sp>
  </cdr:relSizeAnchor>
  <cdr:relSizeAnchor xmlns:cdr="http://schemas.openxmlformats.org/drawingml/2006/chartDrawing">
    <cdr:from>
      <cdr:x>0.102</cdr:x>
      <cdr:y>0.88661</cdr:y>
    </cdr:from>
    <cdr:to>
      <cdr:x>0.8247</cdr:x>
      <cdr:y>0.96767</cdr:y>
    </cdr:to>
    <cdr:sp macro="" textlink="">
      <cdr:nvSpPr>
        <cdr:cNvPr id="4" name="Textfeld 1"/>
        <cdr:cNvSpPr txBox="1"/>
      </cdr:nvSpPr>
      <cdr:spPr>
        <a:xfrm xmlns:a="http://schemas.openxmlformats.org/drawingml/2006/main">
          <a:off x="696739" y="4075297"/>
          <a:ext cx="4936619" cy="372591"/>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AT" sz="1100"/>
            <a:t>Fementationsdauer</a:t>
          </a:r>
          <a:r>
            <a:rPr lang="de-AT" sz="1100" baseline="0"/>
            <a:t> [h]</a:t>
          </a:r>
          <a:endParaRPr lang="de-AT" sz="1100"/>
        </a:p>
      </cdr:txBody>
    </cdr:sp>
  </cdr:relSizeAnchor>
</c:userShapes>
</file>

<file path=ppt/drawings/drawing5.xml><?xml version="1.0" encoding="utf-8"?>
<c:userShapes xmlns:c="http://schemas.openxmlformats.org/drawingml/2006/chart">
  <cdr:relSizeAnchor xmlns:cdr="http://schemas.openxmlformats.org/drawingml/2006/chartDrawing">
    <cdr:from>
      <cdr:x>0.11765</cdr:x>
      <cdr:y>0.04</cdr:y>
    </cdr:from>
    <cdr:to>
      <cdr:x>0.85833</cdr:x>
      <cdr:y>0.12185</cdr:y>
    </cdr:to>
    <cdr:sp macro="" textlink="">
      <cdr:nvSpPr>
        <cdr:cNvPr id="2" name="Textfeld 1"/>
        <cdr:cNvSpPr txBox="1"/>
      </cdr:nvSpPr>
      <cdr:spPr>
        <a:xfrm xmlns:a="http://schemas.openxmlformats.org/drawingml/2006/main">
          <a:off x="1008112" y="144016"/>
          <a:ext cx="6346851" cy="2946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AT" sz="1200" b="1" dirty="0" smtClean="0"/>
            <a:t>Wachstum </a:t>
          </a:r>
          <a:r>
            <a:rPr lang="de-AT" sz="1200" b="1" baseline="0" dirty="0" smtClean="0"/>
            <a:t>von </a:t>
          </a:r>
          <a:r>
            <a:rPr lang="de-AT" sz="1200" b="1" dirty="0"/>
            <a:t>MH4</a:t>
          </a:r>
          <a:r>
            <a:rPr lang="de-AT" sz="1200" b="1" baseline="0" dirty="0"/>
            <a:t> </a:t>
          </a:r>
          <a:r>
            <a:rPr lang="de-AT" sz="1200" b="1" dirty="0" smtClean="0"/>
            <a:t>im </a:t>
          </a:r>
          <a:r>
            <a:rPr lang="de-AT" sz="1200" b="1" dirty="0" err="1"/>
            <a:t>Bioreactor</a:t>
          </a:r>
          <a:endParaRPr lang="de-AT" sz="1200" b="1" dirty="0"/>
        </a:p>
      </cdr:txBody>
    </cdr:sp>
  </cdr:relSizeAnchor>
  <cdr:relSizeAnchor xmlns:cdr="http://schemas.openxmlformats.org/drawingml/2006/chartDrawing">
    <cdr:from>
      <cdr:x>0.01531</cdr:x>
      <cdr:y>0.02732</cdr:y>
    </cdr:from>
    <cdr:to>
      <cdr:x>0.05724</cdr:x>
      <cdr:y>0.92896</cdr:y>
    </cdr:to>
    <cdr:sp macro="" textlink="">
      <cdr:nvSpPr>
        <cdr:cNvPr id="3" name="Textfeld 1"/>
        <cdr:cNvSpPr txBox="1"/>
      </cdr:nvSpPr>
      <cdr:spPr>
        <a:xfrm xmlns:a="http://schemas.openxmlformats.org/drawingml/2006/main" rot="16200000">
          <a:off x="-1327150" y="1525587"/>
          <a:ext cx="3143253" cy="28257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AT" sz="1100"/>
            <a:t>OD 600nm []</a:t>
          </a:r>
        </a:p>
      </cdr:txBody>
    </cdr:sp>
  </cdr:relSizeAnchor>
  <cdr:relSizeAnchor xmlns:cdr="http://schemas.openxmlformats.org/drawingml/2006/chartDrawing">
    <cdr:from>
      <cdr:x>0.102</cdr:x>
      <cdr:y>0.88661</cdr:y>
    </cdr:from>
    <cdr:to>
      <cdr:x>0.8247</cdr:x>
      <cdr:y>0.96767</cdr:y>
    </cdr:to>
    <cdr:sp macro="" textlink="">
      <cdr:nvSpPr>
        <cdr:cNvPr id="4" name="Textfeld 1"/>
        <cdr:cNvSpPr txBox="1"/>
      </cdr:nvSpPr>
      <cdr:spPr>
        <a:xfrm xmlns:a="http://schemas.openxmlformats.org/drawingml/2006/main">
          <a:off x="696739" y="4075297"/>
          <a:ext cx="4936619" cy="372591"/>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AT" sz="1100" dirty="0" smtClean="0"/>
            <a:t>Time </a:t>
          </a:r>
          <a:r>
            <a:rPr lang="de-AT" sz="1100" baseline="0" dirty="0" smtClean="0"/>
            <a:t>[h</a:t>
          </a:r>
          <a:r>
            <a:rPr lang="de-AT" sz="1100" baseline="0" dirty="0"/>
            <a:t>]</a:t>
          </a:r>
          <a:endParaRPr lang="de-AT"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0.1157</cdr:x>
      <cdr:y>0.03571</cdr:y>
    </cdr:from>
    <cdr:to>
      <cdr:x>0.85638</cdr:x>
      <cdr:y>0.11756</cdr:y>
    </cdr:to>
    <cdr:sp macro="" textlink="">
      <cdr:nvSpPr>
        <cdr:cNvPr id="2" name="Textfeld 1"/>
        <cdr:cNvSpPr txBox="1"/>
      </cdr:nvSpPr>
      <cdr:spPr>
        <a:xfrm xmlns:a="http://schemas.openxmlformats.org/drawingml/2006/main">
          <a:off x="1008112" y="144016"/>
          <a:ext cx="6453522" cy="330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AT" sz="1200" b="1" dirty="0" smtClean="0"/>
            <a:t>Wachstum </a:t>
          </a:r>
          <a:r>
            <a:rPr lang="de-AT" sz="1200" b="1" baseline="0" dirty="0" smtClean="0"/>
            <a:t>von </a:t>
          </a:r>
          <a:r>
            <a:rPr lang="de-AT" sz="1200" b="1" dirty="0" smtClean="0"/>
            <a:t> </a:t>
          </a:r>
          <a:r>
            <a:rPr lang="de-AT" sz="1200" b="1" dirty="0"/>
            <a:t>SK2 + MH4</a:t>
          </a:r>
          <a:r>
            <a:rPr lang="de-AT" sz="1200" b="1" baseline="0" dirty="0"/>
            <a:t> </a:t>
          </a:r>
          <a:r>
            <a:rPr lang="de-AT" sz="1200" b="1" dirty="0" smtClean="0"/>
            <a:t>im </a:t>
          </a:r>
          <a:r>
            <a:rPr lang="de-AT" sz="1200" b="1" dirty="0"/>
            <a:t>Bioreaktor</a:t>
          </a:r>
        </a:p>
      </cdr:txBody>
    </cdr:sp>
  </cdr:relSizeAnchor>
  <cdr:relSizeAnchor xmlns:cdr="http://schemas.openxmlformats.org/drawingml/2006/chartDrawing">
    <cdr:from>
      <cdr:x>0.01531</cdr:x>
      <cdr:y>0.02732</cdr:y>
    </cdr:from>
    <cdr:to>
      <cdr:x>0.05724</cdr:x>
      <cdr:y>0.92896</cdr:y>
    </cdr:to>
    <cdr:sp macro="" textlink="">
      <cdr:nvSpPr>
        <cdr:cNvPr id="3" name="Textfeld 1"/>
        <cdr:cNvSpPr txBox="1"/>
      </cdr:nvSpPr>
      <cdr:spPr>
        <a:xfrm xmlns:a="http://schemas.openxmlformats.org/drawingml/2006/main" rot="16200000">
          <a:off x="-1327150" y="1525587"/>
          <a:ext cx="3143253" cy="282578"/>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AT" sz="1100"/>
            <a:t>OD 600nm []</a:t>
          </a:r>
        </a:p>
      </cdr:txBody>
    </cdr:sp>
  </cdr:relSizeAnchor>
  <cdr:relSizeAnchor xmlns:cdr="http://schemas.openxmlformats.org/drawingml/2006/chartDrawing">
    <cdr:from>
      <cdr:x>0.102</cdr:x>
      <cdr:y>0.88661</cdr:y>
    </cdr:from>
    <cdr:to>
      <cdr:x>0.8247</cdr:x>
      <cdr:y>0.96767</cdr:y>
    </cdr:to>
    <cdr:sp macro="" textlink="">
      <cdr:nvSpPr>
        <cdr:cNvPr id="4" name="Textfeld 1"/>
        <cdr:cNvSpPr txBox="1"/>
      </cdr:nvSpPr>
      <cdr:spPr>
        <a:xfrm xmlns:a="http://schemas.openxmlformats.org/drawingml/2006/main">
          <a:off x="696739" y="4075297"/>
          <a:ext cx="4936619" cy="372591"/>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de-AT" sz="1100" dirty="0" smtClean="0"/>
            <a:t>Time</a:t>
          </a:r>
          <a:r>
            <a:rPr lang="de-AT" sz="1100" baseline="0" dirty="0" smtClean="0"/>
            <a:t>[h</a:t>
          </a:r>
          <a:r>
            <a:rPr lang="de-AT" sz="1100" baseline="0" dirty="0"/>
            <a:t>]</a:t>
          </a:r>
          <a:endParaRPr lang="de-AT"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88EEC2-FAD4-49B5-A02F-C032891EB9EE}" type="datetimeFigureOut">
              <a:rPr lang="de-AT" smtClean="0"/>
              <a:t>20.06.2016</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532F88-6AEF-40CD-8102-2C67C375F568}" type="slidenum">
              <a:rPr lang="de-AT" smtClean="0"/>
              <a:t>‹Nr.›</a:t>
            </a:fld>
            <a:endParaRPr lang="de-AT"/>
          </a:p>
        </p:txBody>
      </p:sp>
    </p:spTree>
    <p:extLst>
      <p:ext uri="{BB962C8B-B14F-4D97-AF65-F5344CB8AC3E}">
        <p14:creationId xmlns:p14="http://schemas.microsoft.com/office/powerpoint/2010/main" val="3063487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_ENREF_1"/></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bwMode="auto">
          <a:noFill/>
          <a:ln>
            <a:solidFill>
              <a:srgbClr val="000000"/>
            </a:solidFill>
            <a:miter lim="800000"/>
            <a:headEnd/>
            <a:tailEnd/>
          </a:ln>
        </p:spPr>
      </p:sp>
      <p:sp>
        <p:nvSpPr>
          <p:cNvPr id="1536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15364"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17C2B8-6EA1-4C50-B9B8-C3F9CF78FE1E}" type="slidenum">
              <a:rPr lang="de-DE" smtClean="0">
                <a:solidFill>
                  <a:prstClr val="black"/>
                </a:solidFill>
              </a:rPr>
              <a:pPr/>
              <a:t>1</a:t>
            </a:fld>
            <a:endParaRPr lang="de-DE" smtClean="0">
              <a:solidFill>
                <a:prstClr val="black"/>
              </a:solidFill>
            </a:endParaRPr>
          </a:p>
        </p:txBody>
      </p:sp>
    </p:spTree>
    <p:extLst>
      <p:ext uri="{BB962C8B-B14F-4D97-AF65-F5344CB8AC3E}">
        <p14:creationId xmlns:p14="http://schemas.microsoft.com/office/powerpoint/2010/main" val="982627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1B8C736-AC2E-4AF2-88EF-06C4172CF90B}" type="slidenum">
              <a:rPr lang="de-DE" smtClean="0">
                <a:solidFill>
                  <a:prstClr val="black"/>
                </a:solidFill>
              </a:rPr>
              <a:pPr>
                <a:defRPr/>
              </a:pPr>
              <a:t>10</a:t>
            </a:fld>
            <a:endParaRPr lang="de-DE">
              <a:solidFill>
                <a:prstClr val="black"/>
              </a:solidFill>
            </a:endParaRPr>
          </a:p>
        </p:txBody>
      </p:sp>
    </p:spTree>
    <p:extLst>
      <p:ext uri="{BB962C8B-B14F-4D97-AF65-F5344CB8AC3E}">
        <p14:creationId xmlns:p14="http://schemas.microsoft.com/office/powerpoint/2010/main" val="3034771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1B8C736-AC2E-4AF2-88EF-06C4172CF90B}" type="slidenum">
              <a:rPr lang="de-DE" smtClean="0">
                <a:solidFill>
                  <a:prstClr val="black"/>
                </a:solidFill>
              </a:rPr>
              <a:pPr>
                <a:defRPr/>
              </a:pPr>
              <a:t>11</a:t>
            </a:fld>
            <a:endParaRPr lang="de-DE">
              <a:solidFill>
                <a:prstClr val="black"/>
              </a:solidFill>
            </a:endParaRPr>
          </a:p>
        </p:txBody>
      </p:sp>
    </p:spTree>
    <p:extLst>
      <p:ext uri="{BB962C8B-B14F-4D97-AF65-F5344CB8AC3E}">
        <p14:creationId xmlns:p14="http://schemas.microsoft.com/office/powerpoint/2010/main" val="3034771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1B8C736-AC2E-4AF2-88EF-06C4172CF90B}" type="slidenum">
              <a:rPr lang="de-DE" smtClean="0">
                <a:solidFill>
                  <a:prstClr val="black"/>
                </a:solidFill>
              </a:rPr>
              <a:pPr>
                <a:defRPr/>
              </a:pPr>
              <a:t>12</a:t>
            </a:fld>
            <a:endParaRPr lang="de-DE">
              <a:solidFill>
                <a:prstClr val="black"/>
              </a:solidFill>
            </a:endParaRPr>
          </a:p>
        </p:txBody>
      </p:sp>
    </p:spTree>
    <p:extLst>
      <p:ext uri="{BB962C8B-B14F-4D97-AF65-F5344CB8AC3E}">
        <p14:creationId xmlns:p14="http://schemas.microsoft.com/office/powerpoint/2010/main" val="3034771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1B8C736-AC2E-4AF2-88EF-06C4172CF90B}" type="slidenum">
              <a:rPr lang="de-DE" smtClean="0">
                <a:solidFill>
                  <a:prstClr val="black"/>
                </a:solidFill>
              </a:rPr>
              <a:pPr>
                <a:defRPr/>
              </a:pPr>
              <a:t>13</a:t>
            </a:fld>
            <a:endParaRPr lang="de-DE">
              <a:solidFill>
                <a:prstClr val="black"/>
              </a:solidFill>
            </a:endParaRPr>
          </a:p>
        </p:txBody>
      </p:sp>
    </p:spTree>
    <p:extLst>
      <p:ext uri="{BB962C8B-B14F-4D97-AF65-F5344CB8AC3E}">
        <p14:creationId xmlns:p14="http://schemas.microsoft.com/office/powerpoint/2010/main" val="3034771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1B8C736-AC2E-4AF2-88EF-06C4172CF90B}" type="slidenum">
              <a:rPr lang="de-DE" smtClean="0">
                <a:solidFill>
                  <a:prstClr val="black"/>
                </a:solidFill>
              </a:rPr>
              <a:pPr>
                <a:defRPr/>
              </a:pPr>
              <a:t>14</a:t>
            </a:fld>
            <a:endParaRPr lang="de-DE">
              <a:solidFill>
                <a:prstClr val="black"/>
              </a:solidFill>
            </a:endParaRPr>
          </a:p>
        </p:txBody>
      </p:sp>
    </p:spTree>
    <p:extLst>
      <p:ext uri="{BB962C8B-B14F-4D97-AF65-F5344CB8AC3E}">
        <p14:creationId xmlns:p14="http://schemas.microsoft.com/office/powerpoint/2010/main" val="3034771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1B8C736-AC2E-4AF2-88EF-06C4172CF90B}" type="slidenum">
              <a:rPr lang="de-DE" smtClean="0">
                <a:solidFill>
                  <a:prstClr val="black"/>
                </a:solidFill>
              </a:rPr>
              <a:pPr>
                <a:defRPr/>
              </a:pPr>
              <a:t>15</a:t>
            </a:fld>
            <a:endParaRPr lang="de-DE">
              <a:solidFill>
                <a:prstClr val="black"/>
              </a:solidFill>
            </a:endParaRPr>
          </a:p>
        </p:txBody>
      </p:sp>
    </p:spTree>
    <p:extLst>
      <p:ext uri="{BB962C8B-B14F-4D97-AF65-F5344CB8AC3E}">
        <p14:creationId xmlns:p14="http://schemas.microsoft.com/office/powerpoint/2010/main" val="3034771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1B8C736-AC2E-4AF2-88EF-06C4172CF90B}" type="slidenum">
              <a:rPr lang="de-DE" smtClean="0">
                <a:solidFill>
                  <a:prstClr val="black"/>
                </a:solidFill>
              </a:rPr>
              <a:pPr>
                <a:defRPr/>
              </a:pPr>
              <a:t>16</a:t>
            </a:fld>
            <a:endParaRPr lang="de-DE">
              <a:solidFill>
                <a:prstClr val="black"/>
              </a:solidFill>
            </a:endParaRPr>
          </a:p>
        </p:txBody>
      </p:sp>
    </p:spTree>
    <p:extLst>
      <p:ext uri="{BB962C8B-B14F-4D97-AF65-F5344CB8AC3E}">
        <p14:creationId xmlns:p14="http://schemas.microsoft.com/office/powerpoint/2010/main" val="3034771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1B8C736-AC2E-4AF2-88EF-06C4172CF90B}" type="slidenum">
              <a:rPr lang="de-DE" smtClean="0">
                <a:solidFill>
                  <a:prstClr val="black"/>
                </a:solidFill>
              </a:rPr>
              <a:pPr>
                <a:defRPr/>
              </a:pPr>
              <a:t>17</a:t>
            </a:fld>
            <a:endParaRPr lang="de-DE">
              <a:solidFill>
                <a:prstClr val="black"/>
              </a:solidFill>
            </a:endParaRPr>
          </a:p>
        </p:txBody>
      </p:sp>
    </p:spTree>
    <p:extLst>
      <p:ext uri="{BB962C8B-B14F-4D97-AF65-F5344CB8AC3E}">
        <p14:creationId xmlns:p14="http://schemas.microsoft.com/office/powerpoint/2010/main" val="3034771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1B8C736-AC2E-4AF2-88EF-06C4172CF90B}" type="slidenum">
              <a:rPr lang="de-DE" smtClean="0">
                <a:solidFill>
                  <a:prstClr val="black"/>
                </a:solidFill>
              </a:rPr>
              <a:pPr>
                <a:defRPr/>
              </a:pPr>
              <a:t>18</a:t>
            </a:fld>
            <a:endParaRPr lang="de-DE">
              <a:solidFill>
                <a:prstClr val="black"/>
              </a:solidFill>
            </a:endParaRPr>
          </a:p>
        </p:txBody>
      </p:sp>
    </p:spTree>
    <p:extLst>
      <p:ext uri="{BB962C8B-B14F-4D97-AF65-F5344CB8AC3E}">
        <p14:creationId xmlns:p14="http://schemas.microsoft.com/office/powerpoint/2010/main" val="303477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1B8C736-AC2E-4AF2-88EF-06C4172CF90B}" type="slidenum">
              <a:rPr lang="de-DE" smtClean="0">
                <a:solidFill>
                  <a:prstClr val="black"/>
                </a:solidFill>
              </a:rPr>
              <a:pPr>
                <a:defRPr/>
              </a:pPr>
              <a:t>2</a:t>
            </a:fld>
            <a:endParaRPr lang="de-DE">
              <a:solidFill>
                <a:prstClr val="black"/>
              </a:solidFill>
            </a:endParaRPr>
          </a:p>
        </p:txBody>
      </p:sp>
    </p:spTree>
    <p:extLst>
      <p:ext uri="{BB962C8B-B14F-4D97-AF65-F5344CB8AC3E}">
        <p14:creationId xmlns:p14="http://schemas.microsoft.com/office/powerpoint/2010/main" val="3034771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1B8C736-AC2E-4AF2-88EF-06C4172CF90B}" type="slidenum">
              <a:rPr lang="de-DE" smtClean="0">
                <a:solidFill>
                  <a:prstClr val="black"/>
                </a:solidFill>
              </a:rPr>
              <a:pPr>
                <a:defRPr/>
              </a:pPr>
              <a:t>3</a:t>
            </a:fld>
            <a:endParaRPr lang="de-DE">
              <a:solidFill>
                <a:prstClr val="black"/>
              </a:solidFill>
            </a:endParaRPr>
          </a:p>
        </p:txBody>
      </p:sp>
    </p:spTree>
    <p:extLst>
      <p:ext uri="{BB962C8B-B14F-4D97-AF65-F5344CB8AC3E}">
        <p14:creationId xmlns:p14="http://schemas.microsoft.com/office/powerpoint/2010/main" val="3034771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err="1" smtClean="0">
                <a:solidFill>
                  <a:schemeClr val="tx1"/>
                </a:solidFill>
                <a:effectLst/>
                <a:latin typeface="+mn-lt"/>
                <a:ea typeface="+mn-ea"/>
                <a:cs typeface="+mn-cs"/>
              </a:rPr>
              <a:t>Dunaliella</a:t>
            </a:r>
            <a:r>
              <a:rPr lang="de-DE" sz="1200" kern="1200" dirty="0" smtClean="0">
                <a:solidFill>
                  <a:schemeClr val="tx1"/>
                </a:solidFill>
                <a:effectLst/>
                <a:latin typeface="+mn-lt"/>
                <a:ea typeface="+mn-ea"/>
                <a:cs typeface="+mn-cs"/>
              </a:rPr>
              <a:t> ist eine Gattung einzelliger grüner Algen mit zwei Flagellen und gehört zur Familie der </a:t>
            </a:r>
            <a:r>
              <a:rPr lang="de-DE" sz="1200" i="1" kern="1200" dirty="0" err="1" smtClean="0">
                <a:solidFill>
                  <a:schemeClr val="tx1"/>
                </a:solidFill>
                <a:effectLst/>
                <a:latin typeface="+mn-lt"/>
                <a:ea typeface="+mn-ea"/>
                <a:cs typeface="+mn-cs"/>
              </a:rPr>
              <a:t>Polyblepharidaceae</a:t>
            </a:r>
            <a:r>
              <a:rPr lang="de-DE" sz="1200" kern="1200" dirty="0" smtClean="0">
                <a:solidFill>
                  <a:schemeClr val="tx1"/>
                </a:solidFill>
                <a:effectLst/>
                <a:latin typeface="+mn-lt"/>
                <a:ea typeface="+mn-ea"/>
                <a:cs typeface="+mn-cs"/>
              </a:rPr>
              <a:t>. Sie besitzen keine starre Zellwand, was ihnen Flexibilität und Elastizität verleiht. Je nach Wasserkonzentration nehmen die Zellen verschiedene Formen an (</a:t>
            </a:r>
            <a:r>
              <a:rPr lang="de-DE" sz="1200" u="none" strike="noStrike" kern="1200" dirty="0" smtClean="0">
                <a:solidFill>
                  <a:schemeClr val="tx1"/>
                </a:solidFill>
                <a:effectLst/>
                <a:latin typeface="+mn-lt"/>
                <a:ea typeface="+mn-ea"/>
                <a:cs typeface="+mn-cs"/>
                <a:hlinkClick r:id="rId3" action="ppaction://hlinkfile" tooltip="Oren, 2005 #12"/>
              </a:rPr>
              <a:t>Oren, 2005</a:t>
            </a:r>
            <a:r>
              <a:rPr lang="de-DE" sz="1200" kern="1200" dirty="0" smtClean="0">
                <a:solidFill>
                  <a:schemeClr val="tx1"/>
                </a:solidFill>
                <a:effectLst/>
                <a:latin typeface="+mn-lt"/>
                <a:ea typeface="+mn-ea"/>
                <a:cs typeface="+mn-cs"/>
              </a:rPr>
              <a:t>). </a:t>
            </a:r>
            <a:endParaRPr lang="de-AT" sz="1200" kern="1200" dirty="0" smtClean="0">
              <a:solidFill>
                <a:schemeClr val="tx1"/>
              </a:solidFill>
              <a:effectLst/>
              <a:latin typeface="+mn-lt"/>
              <a:ea typeface="+mn-ea"/>
              <a:cs typeface="+mn-cs"/>
            </a:endParaRPr>
          </a:p>
          <a:p>
            <a:r>
              <a:rPr lang="de-DE" sz="1200" i="1" kern="1200" dirty="0" err="1" smtClean="0">
                <a:solidFill>
                  <a:schemeClr val="tx1"/>
                </a:solidFill>
                <a:effectLst/>
                <a:latin typeface="+mn-lt"/>
                <a:ea typeface="+mn-ea"/>
                <a:cs typeface="+mn-cs"/>
              </a:rPr>
              <a:t>Dunaliella</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Salina</a:t>
            </a:r>
            <a:r>
              <a:rPr lang="de-DE" sz="1200" kern="1200" dirty="0" smtClean="0">
                <a:solidFill>
                  <a:schemeClr val="tx1"/>
                </a:solidFill>
                <a:effectLst/>
                <a:latin typeface="+mn-lt"/>
                <a:ea typeface="+mn-ea"/>
                <a:cs typeface="+mn-cs"/>
              </a:rPr>
              <a:t> durchlebt einen komplexen Lebenszyklus, welcher sowohl eine asexuelle als auch sexuelle Vermehrung umfasst. Bei der asexuellen Vermehrung kommt es zu einer longitudinalen Teilung der beweglichen Zellen. Bei der sexuellen Vermehrung berühren sich zuerst die Flagellen zweier gleich großer Zellen, anschließend formen die Gameten einen </a:t>
            </a:r>
            <a:r>
              <a:rPr lang="de-DE" sz="1200" kern="1200" dirty="0" err="1" smtClean="0">
                <a:solidFill>
                  <a:schemeClr val="tx1"/>
                </a:solidFill>
                <a:effectLst/>
                <a:latin typeface="+mn-lt"/>
                <a:ea typeface="+mn-ea"/>
                <a:cs typeface="+mn-cs"/>
              </a:rPr>
              <a:t>zytoplasmatischen</a:t>
            </a:r>
            <a:r>
              <a:rPr lang="de-DE" sz="1200" kern="1200" dirty="0" smtClean="0">
                <a:solidFill>
                  <a:schemeClr val="tx1"/>
                </a:solidFill>
                <a:effectLst/>
                <a:latin typeface="+mn-lt"/>
                <a:ea typeface="+mn-ea"/>
                <a:cs typeface="+mn-cs"/>
              </a:rPr>
              <a:t> Übergang und fusionieren zu einer Zygote. Die Zygote besitzt eine dicke Außenhülle, die es ihr ermöglicht Süßwasser und extreme Trockenzeiten zu überleben. Aus der Zygote bilden sich bis zu 32 haploide Tochterzellen, die durch einen Riss in der Hülle freigelassen werden. Man geht davon aus, dass </a:t>
            </a:r>
            <a:r>
              <a:rPr lang="de-DE" sz="1200" i="1" kern="1200" dirty="0" err="1" smtClean="0">
                <a:solidFill>
                  <a:schemeClr val="tx1"/>
                </a:solidFill>
                <a:effectLst/>
                <a:latin typeface="+mn-lt"/>
                <a:ea typeface="+mn-ea"/>
                <a:cs typeface="+mn-cs"/>
              </a:rPr>
              <a:t>Dunaliella</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salina</a:t>
            </a:r>
            <a:r>
              <a:rPr lang="de-DE" sz="1200" kern="1200" dirty="0" smtClean="0">
                <a:solidFill>
                  <a:schemeClr val="tx1"/>
                </a:solidFill>
                <a:effectLst/>
                <a:latin typeface="+mn-lt"/>
                <a:ea typeface="+mn-ea"/>
                <a:cs typeface="+mn-cs"/>
              </a:rPr>
              <a:t> vor allem bei reduziertem Salzgehalt zur sexuellen Vermehrung neigt. Des Weiteren fand man heraus, dass die Alge auch zur Bildung eines vegetativen </a:t>
            </a:r>
            <a:r>
              <a:rPr lang="de-DE" sz="1200" kern="1200" dirty="0" err="1" smtClean="0">
                <a:solidFill>
                  <a:schemeClr val="tx1"/>
                </a:solidFill>
                <a:effectLst/>
                <a:latin typeface="+mn-lt"/>
                <a:ea typeface="+mn-ea"/>
                <a:cs typeface="+mn-cs"/>
              </a:rPr>
              <a:t>palmelloiden</a:t>
            </a:r>
            <a:r>
              <a:rPr lang="de-DE" sz="1200" kern="1200" dirty="0" smtClean="0">
                <a:solidFill>
                  <a:schemeClr val="tx1"/>
                </a:solidFill>
                <a:effectLst/>
                <a:latin typeface="+mn-lt"/>
                <a:ea typeface="+mn-ea"/>
                <a:cs typeface="+mn-cs"/>
              </a:rPr>
              <a:t> Stadiums fähig ist, bei dem sich runde, unbewegliche Zellen formen (</a:t>
            </a:r>
            <a:r>
              <a:rPr lang="de-DE" sz="1200" u="none" strike="noStrike" kern="1200" dirty="0" smtClean="0">
                <a:solidFill>
                  <a:schemeClr val="tx1"/>
                </a:solidFill>
                <a:effectLst/>
                <a:latin typeface="+mn-lt"/>
                <a:ea typeface="+mn-ea"/>
                <a:cs typeface="+mn-cs"/>
                <a:hlinkClick r:id="rId3" action="ppaction://hlinkfile" tooltip="Oren, 2005 #12"/>
              </a:rPr>
              <a:t>Oren, 2005</a:t>
            </a:r>
            <a:r>
              <a:rPr lang="de-DE" sz="1200" kern="1200" dirty="0" smtClean="0">
                <a:solidFill>
                  <a:schemeClr val="tx1"/>
                </a:solidFill>
                <a:effectLst/>
                <a:latin typeface="+mn-lt"/>
                <a:ea typeface="+mn-ea"/>
                <a:cs typeface="+mn-cs"/>
              </a:rPr>
              <a:t>).</a:t>
            </a:r>
            <a:endParaRPr lang="de-AT" sz="1200" kern="1200" dirty="0" smtClean="0">
              <a:solidFill>
                <a:schemeClr val="tx1"/>
              </a:solidFill>
              <a:effectLst/>
              <a:latin typeface="+mn-lt"/>
              <a:ea typeface="+mn-ea"/>
              <a:cs typeface="+mn-cs"/>
            </a:endParaRPr>
          </a:p>
          <a:p>
            <a:r>
              <a:rPr lang="de-DE" sz="1200" i="1" kern="1200" dirty="0" smtClean="0">
                <a:solidFill>
                  <a:schemeClr val="tx1"/>
                </a:solidFill>
                <a:effectLst/>
                <a:latin typeface="+mn-lt"/>
                <a:ea typeface="+mn-ea"/>
                <a:cs typeface="+mn-cs"/>
              </a:rPr>
              <a:t>D. </a:t>
            </a:r>
            <a:r>
              <a:rPr lang="de-DE" sz="1200" i="1" kern="1200" dirty="0" err="1" smtClean="0">
                <a:solidFill>
                  <a:schemeClr val="tx1"/>
                </a:solidFill>
                <a:effectLst/>
                <a:latin typeface="+mn-lt"/>
                <a:ea typeface="+mn-ea"/>
                <a:cs typeface="+mn-cs"/>
              </a:rPr>
              <a:t>Salina</a:t>
            </a:r>
            <a:r>
              <a:rPr lang="de-DE" sz="1200" kern="1200" dirty="0" smtClean="0">
                <a:solidFill>
                  <a:schemeClr val="tx1"/>
                </a:solidFill>
                <a:effectLst/>
                <a:latin typeface="+mn-lt"/>
                <a:ea typeface="+mn-ea"/>
                <a:cs typeface="+mn-cs"/>
              </a:rPr>
              <a:t> ist unter bestimmten Umständen zur Bildung großer Mengen an </a:t>
            </a:r>
            <a:r>
              <a:rPr lang="de-DE" sz="1200" kern="1200" dirty="0" err="1" smtClean="0">
                <a:solidFill>
                  <a:schemeClr val="tx1"/>
                </a:solidFill>
                <a:effectLst/>
                <a:latin typeface="+mn-lt"/>
                <a:ea typeface="+mn-ea"/>
                <a:cs typeface="+mn-cs"/>
              </a:rPr>
              <a:t>Carotinpigmenten</a:t>
            </a:r>
            <a:r>
              <a:rPr lang="de-DE" sz="1200" kern="1200" dirty="0" smtClean="0">
                <a:solidFill>
                  <a:schemeClr val="tx1"/>
                </a:solidFill>
                <a:effectLst/>
                <a:latin typeface="+mn-lt"/>
                <a:ea typeface="+mn-ea"/>
                <a:cs typeface="+mn-cs"/>
              </a:rPr>
              <a:t> fähig. Diese werden als Granulate zwischen den </a:t>
            </a:r>
            <a:r>
              <a:rPr lang="de-DE" sz="1200" kern="1200" dirty="0" err="1" smtClean="0">
                <a:solidFill>
                  <a:schemeClr val="tx1"/>
                </a:solidFill>
                <a:effectLst/>
                <a:latin typeface="+mn-lt"/>
                <a:ea typeface="+mn-ea"/>
                <a:cs typeface="+mn-cs"/>
              </a:rPr>
              <a:t>Thylakoidstapeln</a:t>
            </a:r>
            <a:r>
              <a:rPr lang="de-DE" sz="1200" kern="1200" dirty="0" smtClean="0">
                <a:solidFill>
                  <a:schemeClr val="tx1"/>
                </a:solidFill>
                <a:effectLst/>
                <a:latin typeface="+mn-lt"/>
                <a:ea typeface="+mn-ea"/>
                <a:cs typeface="+mn-cs"/>
              </a:rPr>
              <a:t> des Chloroplasten eingelagert und färben die ursprünglich grüne Alge rot. </a:t>
            </a:r>
            <a:r>
              <a:rPr lang="de-DE" sz="1200" kern="1200" dirty="0" err="1" smtClean="0">
                <a:solidFill>
                  <a:schemeClr val="tx1"/>
                </a:solidFill>
                <a:effectLst/>
                <a:latin typeface="+mn-lt"/>
                <a:ea typeface="+mn-ea"/>
                <a:cs typeface="+mn-cs"/>
              </a:rPr>
              <a:t>Dunaliella</a:t>
            </a:r>
            <a:r>
              <a:rPr lang="de-DE" sz="1200" kern="1200" dirty="0" smtClean="0">
                <a:solidFill>
                  <a:schemeClr val="tx1"/>
                </a:solidFill>
                <a:effectLst/>
                <a:latin typeface="+mn-lt"/>
                <a:ea typeface="+mn-ea"/>
                <a:cs typeface="+mn-cs"/>
              </a:rPr>
              <a:t>  bildet den Farbstoff wenn sie hohen Lichtintensitäten ausgesetzt wird oder es zur Reduktion des Wachstums aufgrund eines Nährstoffmangels kommt. Man vermutet, dass es sich bei den ausschlaggebenden Stoffen um Stickstoff und Phosphor handelt, da diese bei der pflanzlichen Ernährung häufig im Minimum vorhanden sind. Hohe Konzentrationen an Magnesium- oder Calcium-Ionen inhibieren das Wachstum von </a:t>
            </a:r>
            <a:r>
              <a:rPr lang="de-DE" sz="1200" kern="1200" dirty="0" err="1" smtClean="0">
                <a:solidFill>
                  <a:schemeClr val="tx1"/>
                </a:solidFill>
                <a:effectLst/>
                <a:latin typeface="+mn-lt"/>
                <a:ea typeface="+mn-ea"/>
                <a:cs typeface="+mn-cs"/>
              </a:rPr>
              <a:t>Dunaliella</a:t>
            </a:r>
            <a:r>
              <a:rPr lang="de-DE" sz="1200" kern="1200" dirty="0" smtClean="0">
                <a:solidFill>
                  <a:schemeClr val="tx1"/>
                </a:solidFill>
                <a:effectLst/>
                <a:latin typeface="+mn-lt"/>
                <a:ea typeface="+mn-ea"/>
                <a:cs typeface="+mn-cs"/>
              </a:rPr>
              <a:t>. Das biotechnische Potential von </a:t>
            </a:r>
            <a:r>
              <a:rPr lang="de-DE" sz="1200" i="1" kern="1200" dirty="0" smtClean="0">
                <a:solidFill>
                  <a:schemeClr val="tx1"/>
                </a:solidFill>
                <a:effectLst/>
                <a:latin typeface="+mn-lt"/>
                <a:ea typeface="+mn-ea"/>
                <a:cs typeface="+mn-cs"/>
              </a:rPr>
              <a:t>D. </a:t>
            </a:r>
            <a:r>
              <a:rPr lang="de-DE" sz="1200" i="1" kern="1200" dirty="0" err="1" smtClean="0">
                <a:solidFill>
                  <a:schemeClr val="tx1"/>
                </a:solidFill>
                <a:effectLst/>
                <a:latin typeface="+mn-lt"/>
                <a:ea typeface="+mn-ea"/>
                <a:cs typeface="+mn-cs"/>
              </a:rPr>
              <a:t>salina</a:t>
            </a:r>
            <a:r>
              <a:rPr lang="de-DE" sz="1200" kern="1200" dirty="0" smtClean="0">
                <a:solidFill>
                  <a:schemeClr val="tx1"/>
                </a:solidFill>
                <a:effectLst/>
                <a:latin typeface="+mn-lt"/>
                <a:ea typeface="+mn-ea"/>
                <a:cs typeface="+mn-cs"/>
              </a:rPr>
              <a:t> als β-Carotin Lieferant wurde bereits früh entdeckt. Der rote Farbstoff dient als nützliche Chemikalie für Lebensmittelfarbstoffe, als Pro-Vitamin A (</a:t>
            </a:r>
            <a:r>
              <a:rPr lang="de-DE" sz="1200" kern="1200" dirty="0" err="1" smtClean="0">
                <a:solidFill>
                  <a:schemeClr val="tx1"/>
                </a:solidFill>
                <a:effectLst/>
                <a:latin typeface="+mn-lt"/>
                <a:ea typeface="+mn-ea"/>
                <a:cs typeface="+mn-cs"/>
              </a:rPr>
              <a:t>Retinol</a:t>
            </a:r>
            <a:r>
              <a:rPr lang="de-DE" sz="1200" kern="1200" dirty="0" smtClean="0">
                <a:solidFill>
                  <a:schemeClr val="tx1"/>
                </a:solidFill>
                <a:effectLst/>
                <a:latin typeface="+mn-lt"/>
                <a:ea typeface="+mn-ea"/>
                <a:cs typeface="+mn-cs"/>
              </a:rPr>
              <a:t>), als Additiv für Kosmetika und als Gesundheitskost (</a:t>
            </a:r>
            <a:r>
              <a:rPr lang="de-DE" sz="1200" u="none" strike="noStrike" kern="1200" dirty="0" smtClean="0">
                <a:solidFill>
                  <a:schemeClr val="tx1"/>
                </a:solidFill>
                <a:effectLst/>
                <a:latin typeface="+mn-lt"/>
                <a:ea typeface="+mn-ea"/>
                <a:cs typeface="+mn-cs"/>
                <a:hlinkClick r:id="rId3" action="ppaction://hlinkfile" tooltip="Oren, 2005 #12"/>
              </a:rPr>
              <a:t>Oren, 2005</a:t>
            </a:r>
            <a:r>
              <a:rPr lang="de-DE" sz="1200" kern="1200" dirty="0" smtClean="0">
                <a:solidFill>
                  <a:schemeClr val="tx1"/>
                </a:solidFill>
                <a:effectLst/>
                <a:latin typeface="+mn-lt"/>
                <a:ea typeface="+mn-ea"/>
                <a:cs typeface="+mn-cs"/>
              </a:rPr>
              <a:t>). </a:t>
            </a:r>
            <a:endParaRPr lang="de-AT"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optimale Salzkonzentration für die Kultivierung von </a:t>
            </a:r>
            <a:r>
              <a:rPr lang="de-DE" sz="1200" i="1" kern="1200" dirty="0" smtClean="0">
                <a:solidFill>
                  <a:schemeClr val="tx1"/>
                </a:solidFill>
                <a:effectLst/>
                <a:latin typeface="+mn-lt"/>
                <a:ea typeface="+mn-ea"/>
                <a:cs typeface="+mn-cs"/>
              </a:rPr>
              <a:t>D. </a:t>
            </a:r>
            <a:r>
              <a:rPr lang="de-DE" sz="1200" i="1" kern="1200" dirty="0" err="1" smtClean="0">
                <a:solidFill>
                  <a:schemeClr val="tx1"/>
                </a:solidFill>
                <a:effectLst/>
                <a:latin typeface="+mn-lt"/>
                <a:ea typeface="+mn-ea"/>
                <a:cs typeface="+mn-cs"/>
              </a:rPr>
              <a:t>salina</a:t>
            </a:r>
            <a:r>
              <a:rPr lang="de-DE" sz="1200" kern="1200" dirty="0" smtClean="0">
                <a:solidFill>
                  <a:schemeClr val="tx1"/>
                </a:solidFill>
                <a:effectLst/>
                <a:latin typeface="+mn-lt"/>
                <a:ea typeface="+mn-ea"/>
                <a:cs typeface="+mn-cs"/>
              </a:rPr>
              <a:t> liegt bei ca. 12%. Diese Konzentration ist weit geringer als die ihrer natürlichen Habitate aus denen die Alge bisher isoliert wurde. Dies zeigt, dass die natürlichen Habitate nicht immer optimale Lebensbedingungen liefern, sondern es  darum geht sich besser daran anzupassen als andere Organismen (</a:t>
            </a:r>
            <a:r>
              <a:rPr lang="de-DE" sz="1200" u="none" strike="noStrike" kern="1200" dirty="0" smtClean="0">
                <a:solidFill>
                  <a:schemeClr val="tx1"/>
                </a:solidFill>
                <a:effectLst/>
                <a:latin typeface="+mn-lt"/>
                <a:ea typeface="+mn-ea"/>
                <a:cs typeface="+mn-cs"/>
                <a:hlinkClick r:id="rId3" action="ppaction://hlinkfile" tooltip="Oren, 2005 #12"/>
              </a:rPr>
              <a:t>Oren, 2005</a:t>
            </a:r>
            <a:r>
              <a:rPr lang="de-DE" sz="1200" kern="1200" dirty="0" smtClean="0">
                <a:solidFill>
                  <a:schemeClr val="tx1"/>
                </a:solidFill>
                <a:effectLst/>
                <a:latin typeface="+mn-lt"/>
                <a:ea typeface="+mn-ea"/>
                <a:cs typeface="+mn-cs"/>
              </a:rPr>
              <a:t>). Wird </a:t>
            </a:r>
            <a:r>
              <a:rPr lang="de-DE" sz="1200" i="1" kern="1200" dirty="0" err="1" smtClean="0">
                <a:solidFill>
                  <a:schemeClr val="tx1"/>
                </a:solidFill>
                <a:effectLst/>
                <a:latin typeface="+mn-lt"/>
                <a:ea typeface="+mn-ea"/>
                <a:cs typeface="+mn-cs"/>
              </a:rPr>
              <a:t>Dunaliella</a:t>
            </a:r>
            <a:r>
              <a:rPr lang="de-DE" sz="1200" i="1" kern="1200" dirty="0" smtClean="0">
                <a:solidFill>
                  <a:schemeClr val="tx1"/>
                </a:solidFill>
                <a:effectLst/>
                <a:latin typeface="+mn-lt"/>
                <a:ea typeface="+mn-ea"/>
                <a:cs typeface="+mn-cs"/>
              </a:rPr>
              <a:t> </a:t>
            </a:r>
            <a:r>
              <a:rPr lang="de-DE" sz="1200" i="1" kern="1200" dirty="0" err="1" smtClean="0">
                <a:solidFill>
                  <a:schemeClr val="tx1"/>
                </a:solidFill>
                <a:effectLst/>
                <a:latin typeface="+mn-lt"/>
                <a:ea typeface="+mn-ea"/>
                <a:cs typeface="+mn-cs"/>
              </a:rPr>
              <a:t>Salina</a:t>
            </a:r>
            <a:r>
              <a:rPr lang="de-DE" sz="1200" i="1"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osmotischem Stress ausgesetzt, so synthetisiert sie Glycerin (</a:t>
            </a:r>
            <a:r>
              <a:rPr lang="de-DE" sz="1200" u="none" strike="noStrike" kern="1200" dirty="0" err="1" smtClean="0">
                <a:solidFill>
                  <a:schemeClr val="tx1"/>
                </a:solidFill>
                <a:effectLst/>
                <a:latin typeface="+mn-lt"/>
                <a:ea typeface="+mn-ea"/>
                <a:cs typeface="+mn-cs"/>
                <a:hlinkClick r:id="rId4" action="ppaction://hlinkfile" tooltip="DasSarma, 2001 #10"/>
              </a:rPr>
              <a:t>DasSarma</a:t>
            </a:r>
            <a:r>
              <a:rPr lang="de-DE" sz="1200" u="none" strike="noStrike" kern="1200" dirty="0" smtClean="0">
                <a:solidFill>
                  <a:schemeClr val="tx1"/>
                </a:solidFill>
                <a:effectLst/>
                <a:latin typeface="+mn-lt"/>
                <a:ea typeface="+mn-ea"/>
                <a:cs typeface="+mn-cs"/>
                <a:hlinkClick r:id="rId4" action="ppaction://hlinkfile" tooltip="DasSarma, 2001 #10"/>
              </a:rPr>
              <a:t> </a:t>
            </a:r>
            <a:r>
              <a:rPr lang="de-DE" sz="1200" u="none" strike="noStrike" kern="1200" dirty="0" err="1" smtClean="0">
                <a:solidFill>
                  <a:schemeClr val="tx1"/>
                </a:solidFill>
                <a:effectLst/>
                <a:latin typeface="+mn-lt"/>
                <a:ea typeface="+mn-ea"/>
                <a:cs typeface="+mn-cs"/>
                <a:hlinkClick r:id="rId4" action="ppaction://hlinkfile" tooltip="DasSarma, 2001 #10"/>
              </a:rPr>
              <a:t>and</a:t>
            </a:r>
            <a:r>
              <a:rPr lang="de-DE" sz="1200" u="none" strike="noStrike" kern="1200" dirty="0" smtClean="0">
                <a:solidFill>
                  <a:schemeClr val="tx1"/>
                </a:solidFill>
                <a:effectLst/>
                <a:latin typeface="+mn-lt"/>
                <a:ea typeface="+mn-ea"/>
                <a:cs typeface="+mn-cs"/>
                <a:hlinkClick r:id="rId4" action="ppaction://hlinkfile" tooltip="DasSarma, 2001 #10"/>
              </a:rPr>
              <a:t> </a:t>
            </a:r>
            <a:r>
              <a:rPr lang="de-DE" sz="1200" u="none" strike="noStrike" kern="1200" dirty="0" err="1" smtClean="0">
                <a:solidFill>
                  <a:schemeClr val="tx1"/>
                </a:solidFill>
                <a:effectLst/>
                <a:latin typeface="+mn-lt"/>
                <a:ea typeface="+mn-ea"/>
                <a:cs typeface="+mn-cs"/>
                <a:hlinkClick r:id="rId4" action="ppaction://hlinkfile" tooltip="DasSarma, 2001 #10"/>
              </a:rPr>
              <a:t>DasSarma</a:t>
            </a:r>
            <a:r>
              <a:rPr lang="de-DE" sz="1200" u="none" strike="noStrike" kern="1200" dirty="0" smtClean="0">
                <a:solidFill>
                  <a:schemeClr val="tx1"/>
                </a:solidFill>
                <a:effectLst/>
                <a:latin typeface="+mn-lt"/>
                <a:ea typeface="+mn-ea"/>
                <a:cs typeface="+mn-cs"/>
                <a:hlinkClick r:id="rId4" action="ppaction://hlinkfile" tooltip="DasSarma, 2001 #10"/>
              </a:rPr>
              <a:t>, 2001</a:t>
            </a:r>
            <a:r>
              <a:rPr lang="de-DE" sz="1200" kern="1200" dirty="0" smtClean="0">
                <a:solidFill>
                  <a:schemeClr val="tx1"/>
                </a:solidFill>
                <a:effectLst/>
                <a:latin typeface="+mn-lt"/>
                <a:ea typeface="+mn-ea"/>
                <a:cs typeface="+mn-cs"/>
              </a:rPr>
              <a:t>; </a:t>
            </a:r>
            <a:r>
              <a:rPr lang="de-DE" sz="1200" u="none" strike="noStrike" kern="1200" dirty="0" smtClean="0">
                <a:solidFill>
                  <a:schemeClr val="tx1"/>
                </a:solidFill>
                <a:effectLst/>
                <a:latin typeface="+mn-lt"/>
                <a:ea typeface="+mn-ea"/>
                <a:cs typeface="+mn-cs"/>
                <a:hlinkClick r:id="rId3" action="ppaction://hlinkfile" tooltip="Oren, 2005 #12"/>
              </a:rPr>
              <a:t>Oren, 2005</a:t>
            </a:r>
            <a:r>
              <a:rPr lang="de-DE" sz="1200" kern="1200" dirty="0" smtClean="0">
                <a:solidFill>
                  <a:schemeClr val="tx1"/>
                </a:solidFill>
                <a:effectLst/>
                <a:latin typeface="+mn-lt"/>
                <a:ea typeface="+mn-ea"/>
                <a:cs typeface="+mn-cs"/>
              </a:rPr>
              <a:t>). Die Alge besitzt eine Membran mit einer ungewöhnlich geringen Permeabilität für Glycerin (</a:t>
            </a:r>
            <a:r>
              <a:rPr lang="de-DE" sz="1200" u="none" strike="noStrike" kern="1200" dirty="0" smtClean="0">
                <a:solidFill>
                  <a:schemeClr val="tx1"/>
                </a:solidFill>
                <a:effectLst/>
                <a:latin typeface="+mn-lt"/>
                <a:ea typeface="+mn-ea"/>
                <a:cs typeface="+mn-cs"/>
                <a:hlinkClick r:id="rId3" action="ppaction://hlinkfile" tooltip="Oren, 2005 #12"/>
              </a:rPr>
              <a:t>Oren, 2005</a:t>
            </a:r>
            <a:r>
              <a:rPr lang="de-DE" sz="1200" kern="1200" dirty="0" smtClean="0">
                <a:solidFill>
                  <a:schemeClr val="tx1"/>
                </a:solidFill>
                <a:effectLst/>
                <a:latin typeface="+mn-lt"/>
                <a:ea typeface="+mn-ea"/>
                <a:cs typeface="+mn-cs"/>
              </a:rPr>
              <a:t>), was es ihr ermöglicht eine </a:t>
            </a:r>
            <a:r>
              <a:rPr lang="de-DE" sz="1200" kern="1200" dirty="0" err="1" smtClean="0">
                <a:solidFill>
                  <a:schemeClr val="tx1"/>
                </a:solidFill>
                <a:effectLst/>
                <a:latin typeface="+mn-lt"/>
                <a:ea typeface="+mn-ea"/>
                <a:cs typeface="+mn-cs"/>
              </a:rPr>
              <a:t>Glycerinkonzentration</a:t>
            </a:r>
            <a:r>
              <a:rPr lang="de-DE" sz="1200" kern="1200" dirty="0" smtClean="0">
                <a:solidFill>
                  <a:schemeClr val="tx1"/>
                </a:solidFill>
                <a:effectLst/>
                <a:latin typeface="+mn-lt"/>
                <a:ea typeface="+mn-ea"/>
                <a:cs typeface="+mn-cs"/>
              </a:rPr>
              <a:t> von bis zu 7 </a:t>
            </a:r>
            <a:r>
              <a:rPr lang="de-DE" sz="1200" kern="1200" dirty="0" err="1" smtClean="0">
                <a:solidFill>
                  <a:schemeClr val="tx1"/>
                </a:solidFill>
                <a:effectLst/>
                <a:latin typeface="+mn-lt"/>
                <a:ea typeface="+mn-ea"/>
                <a:cs typeface="+mn-cs"/>
              </a:rPr>
              <a:t>mol</a:t>
            </a:r>
            <a:r>
              <a:rPr lang="de-DE" sz="1200" kern="1200" dirty="0" smtClean="0">
                <a:solidFill>
                  <a:schemeClr val="tx1"/>
                </a:solidFill>
                <a:effectLst/>
                <a:latin typeface="+mn-lt"/>
                <a:ea typeface="+mn-ea"/>
                <a:cs typeface="+mn-cs"/>
              </a:rPr>
              <a:t>/L im </a:t>
            </a:r>
            <a:r>
              <a:rPr lang="de-DE" sz="1200" kern="1200" dirty="0" err="1" smtClean="0">
                <a:solidFill>
                  <a:schemeClr val="tx1"/>
                </a:solidFill>
                <a:effectLst/>
                <a:latin typeface="+mn-lt"/>
                <a:ea typeface="+mn-ea"/>
                <a:cs typeface="+mn-cs"/>
              </a:rPr>
              <a:t>Cytoplasma</a:t>
            </a:r>
            <a:r>
              <a:rPr lang="de-DE" sz="1200" kern="1200" dirty="0" smtClean="0">
                <a:solidFill>
                  <a:schemeClr val="tx1"/>
                </a:solidFill>
                <a:effectLst/>
                <a:latin typeface="+mn-lt"/>
                <a:ea typeface="+mn-ea"/>
                <a:cs typeface="+mn-cs"/>
              </a:rPr>
              <a:t> zu erreichen (</a:t>
            </a:r>
            <a:r>
              <a:rPr lang="de-DE" sz="1200" u="none" strike="noStrike" kern="1200" dirty="0" err="1" smtClean="0">
                <a:solidFill>
                  <a:schemeClr val="tx1"/>
                </a:solidFill>
                <a:effectLst/>
                <a:latin typeface="+mn-lt"/>
                <a:ea typeface="+mn-ea"/>
                <a:cs typeface="+mn-cs"/>
                <a:hlinkClick r:id="rId4" action="ppaction://hlinkfile" tooltip="DasSarma, 2001 #10"/>
              </a:rPr>
              <a:t>DasSarma</a:t>
            </a:r>
            <a:r>
              <a:rPr lang="de-DE" sz="1200" u="none" strike="noStrike" kern="1200" dirty="0" smtClean="0">
                <a:solidFill>
                  <a:schemeClr val="tx1"/>
                </a:solidFill>
                <a:effectLst/>
                <a:latin typeface="+mn-lt"/>
                <a:ea typeface="+mn-ea"/>
                <a:cs typeface="+mn-cs"/>
                <a:hlinkClick r:id="rId4" action="ppaction://hlinkfile" tooltip="DasSarma, 2001 #10"/>
              </a:rPr>
              <a:t> </a:t>
            </a:r>
            <a:r>
              <a:rPr lang="de-DE" sz="1200" u="none" strike="noStrike" kern="1200" dirty="0" err="1" smtClean="0">
                <a:solidFill>
                  <a:schemeClr val="tx1"/>
                </a:solidFill>
                <a:effectLst/>
                <a:latin typeface="+mn-lt"/>
                <a:ea typeface="+mn-ea"/>
                <a:cs typeface="+mn-cs"/>
                <a:hlinkClick r:id="rId4" action="ppaction://hlinkfile" tooltip="DasSarma, 2001 #10"/>
              </a:rPr>
              <a:t>and</a:t>
            </a:r>
            <a:r>
              <a:rPr lang="de-DE" sz="1200" u="none" strike="noStrike" kern="1200" dirty="0" smtClean="0">
                <a:solidFill>
                  <a:schemeClr val="tx1"/>
                </a:solidFill>
                <a:effectLst/>
                <a:latin typeface="+mn-lt"/>
                <a:ea typeface="+mn-ea"/>
                <a:cs typeface="+mn-cs"/>
                <a:hlinkClick r:id="rId4" action="ppaction://hlinkfile" tooltip="DasSarma, 2001 #10"/>
              </a:rPr>
              <a:t> </a:t>
            </a:r>
            <a:r>
              <a:rPr lang="de-DE" sz="1200" u="none" strike="noStrike" kern="1200" dirty="0" err="1" smtClean="0">
                <a:solidFill>
                  <a:schemeClr val="tx1"/>
                </a:solidFill>
                <a:effectLst/>
                <a:latin typeface="+mn-lt"/>
                <a:ea typeface="+mn-ea"/>
                <a:cs typeface="+mn-cs"/>
                <a:hlinkClick r:id="rId4" action="ppaction://hlinkfile" tooltip="DasSarma, 2001 #10"/>
              </a:rPr>
              <a:t>DasSarma</a:t>
            </a:r>
            <a:r>
              <a:rPr lang="de-DE" sz="1200" u="none" strike="noStrike" kern="1200" dirty="0" smtClean="0">
                <a:solidFill>
                  <a:schemeClr val="tx1"/>
                </a:solidFill>
                <a:effectLst/>
                <a:latin typeface="+mn-lt"/>
                <a:ea typeface="+mn-ea"/>
                <a:cs typeface="+mn-cs"/>
                <a:hlinkClick r:id="rId4" action="ppaction://hlinkfile" tooltip="DasSarma, 2001 #10"/>
              </a:rPr>
              <a:t>, 2001</a:t>
            </a:r>
            <a:r>
              <a:rPr lang="de-DE" sz="1200" kern="1200" dirty="0" smtClean="0">
                <a:solidFill>
                  <a:schemeClr val="tx1"/>
                </a:solidFill>
                <a:effectLst/>
                <a:latin typeface="+mn-lt"/>
                <a:ea typeface="+mn-ea"/>
                <a:cs typeface="+mn-cs"/>
              </a:rPr>
              <a:t>). Die Gründe für die geringe Glycerin-Permeabilität der Membran sind bis heute unerforscht (</a:t>
            </a:r>
            <a:r>
              <a:rPr lang="de-DE" sz="1200" u="none" strike="noStrike" kern="1200" dirty="0" smtClean="0">
                <a:solidFill>
                  <a:schemeClr val="tx1"/>
                </a:solidFill>
                <a:effectLst/>
                <a:latin typeface="+mn-lt"/>
                <a:ea typeface="+mn-ea"/>
                <a:cs typeface="+mn-cs"/>
                <a:hlinkClick r:id="rId3" action="ppaction://hlinkfile" tooltip="Oren, 2005 #12"/>
              </a:rPr>
              <a:t>Oren, 2005</a:t>
            </a:r>
            <a:r>
              <a:rPr lang="de-DE" sz="1200" kern="1200" dirty="0" smtClean="0">
                <a:solidFill>
                  <a:schemeClr val="tx1"/>
                </a:solidFill>
                <a:effectLst/>
                <a:latin typeface="+mn-lt"/>
                <a:ea typeface="+mn-ea"/>
                <a:cs typeface="+mn-cs"/>
              </a:rPr>
              <a:t>). </a:t>
            </a:r>
            <a:endParaRPr lang="de-AT"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pPr>
              <a:defRPr/>
            </a:pPr>
            <a:fld id="{A1B8C736-AC2E-4AF2-88EF-06C4172CF90B}" type="slidenum">
              <a:rPr lang="de-DE" smtClean="0">
                <a:solidFill>
                  <a:prstClr val="black"/>
                </a:solidFill>
              </a:rPr>
              <a:pPr>
                <a:defRPr/>
              </a:pPr>
              <a:t>4</a:t>
            </a:fld>
            <a:endParaRPr lang="de-DE">
              <a:solidFill>
                <a:prstClr val="black"/>
              </a:solidFill>
            </a:endParaRPr>
          </a:p>
        </p:txBody>
      </p:sp>
    </p:spTree>
    <p:extLst>
      <p:ext uri="{BB962C8B-B14F-4D97-AF65-F5344CB8AC3E}">
        <p14:creationId xmlns:p14="http://schemas.microsoft.com/office/powerpoint/2010/main" val="3034771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1B8C736-AC2E-4AF2-88EF-06C4172CF90B}" type="slidenum">
              <a:rPr lang="de-DE" smtClean="0">
                <a:solidFill>
                  <a:prstClr val="black"/>
                </a:solidFill>
              </a:rPr>
              <a:pPr>
                <a:defRPr/>
              </a:pPr>
              <a:t>5</a:t>
            </a:fld>
            <a:endParaRPr lang="de-DE">
              <a:solidFill>
                <a:prstClr val="black"/>
              </a:solidFill>
            </a:endParaRPr>
          </a:p>
        </p:txBody>
      </p:sp>
    </p:spTree>
    <p:extLst>
      <p:ext uri="{BB962C8B-B14F-4D97-AF65-F5344CB8AC3E}">
        <p14:creationId xmlns:p14="http://schemas.microsoft.com/office/powerpoint/2010/main" val="3034771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1B8C736-AC2E-4AF2-88EF-06C4172CF90B}" type="slidenum">
              <a:rPr lang="de-DE" smtClean="0">
                <a:solidFill>
                  <a:prstClr val="black"/>
                </a:solidFill>
              </a:rPr>
              <a:pPr>
                <a:defRPr/>
              </a:pPr>
              <a:t>6</a:t>
            </a:fld>
            <a:endParaRPr lang="de-DE">
              <a:solidFill>
                <a:prstClr val="black"/>
              </a:solidFill>
            </a:endParaRPr>
          </a:p>
        </p:txBody>
      </p:sp>
    </p:spTree>
    <p:extLst>
      <p:ext uri="{BB962C8B-B14F-4D97-AF65-F5344CB8AC3E}">
        <p14:creationId xmlns:p14="http://schemas.microsoft.com/office/powerpoint/2010/main" val="3034771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1B8C736-AC2E-4AF2-88EF-06C4172CF90B}" type="slidenum">
              <a:rPr lang="de-DE" smtClean="0">
                <a:solidFill>
                  <a:prstClr val="black"/>
                </a:solidFill>
              </a:rPr>
              <a:pPr>
                <a:defRPr/>
              </a:pPr>
              <a:t>7</a:t>
            </a:fld>
            <a:endParaRPr lang="de-DE">
              <a:solidFill>
                <a:prstClr val="black"/>
              </a:solidFill>
            </a:endParaRPr>
          </a:p>
        </p:txBody>
      </p:sp>
    </p:spTree>
    <p:extLst>
      <p:ext uri="{BB962C8B-B14F-4D97-AF65-F5344CB8AC3E}">
        <p14:creationId xmlns:p14="http://schemas.microsoft.com/office/powerpoint/2010/main" val="3034771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1B8C736-AC2E-4AF2-88EF-06C4172CF90B}" type="slidenum">
              <a:rPr lang="de-DE" smtClean="0">
                <a:solidFill>
                  <a:prstClr val="black"/>
                </a:solidFill>
              </a:rPr>
              <a:pPr>
                <a:defRPr/>
              </a:pPr>
              <a:t>8</a:t>
            </a:fld>
            <a:endParaRPr lang="de-DE">
              <a:solidFill>
                <a:prstClr val="black"/>
              </a:solidFill>
            </a:endParaRPr>
          </a:p>
        </p:txBody>
      </p:sp>
    </p:spTree>
    <p:extLst>
      <p:ext uri="{BB962C8B-B14F-4D97-AF65-F5344CB8AC3E}">
        <p14:creationId xmlns:p14="http://schemas.microsoft.com/office/powerpoint/2010/main" val="3034771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A1B8C736-AC2E-4AF2-88EF-06C4172CF90B}" type="slidenum">
              <a:rPr lang="de-DE" smtClean="0">
                <a:solidFill>
                  <a:prstClr val="black"/>
                </a:solidFill>
              </a:rPr>
              <a:pPr>
                <a:defRPr/>
              </a:pPr>
              <a:t>9</a:t>
            </a:fld>
            <a:endParaRPr lang="de-DE">
              <a:solidFill>
                <a:prstClr val="black"/>
              </a:solidFill>
            </a:endParaRPr>
          </a:p>
        </p:txBody>
      </p:sp>
    </p:spTree>
    <p:extLst>
      <p:ext uri="{BB962C8B-B14F-4D97-AF65-F5344CB8AC3E}">
        <p14:creationId xmlns:p14="http://schemas.microsoft.com/office/powerpoint/2010/main" val="3034771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816231"/>
            <a:ext cx="7772400" cy="1470025"/>
          </a:xfrm>
          <a:prstGeom prst="rect">
            <a:avLst/>
          </a:prstGeom>
        </p:spPr>
        <p:txBody>
          <a:bodyPr/>
          <a:lstStyle>
            <a:lvl1pPr>
              <a:defRPr sz="3600" baseline="0">
                <a:solidFill>
                  <a:schemeClr val="tx1"/>
                </a:solidFill>
                <a:latin typeface="Verdana" pitchFamily="34" charset="0"/>
                <a:ea typeface="Verdana" pitchFamily="34" charset="0"/>
                <a:cs typeface="Verdana" pitchFamily="34" charset="0"/>
              </a:defRPr>
            </a:lvl1pPr>
          </a:lstStyle>
          <a:p>
            <a:r>
              <a:rPr lang="de-DE" smtClean="0"/>
              <a:t>Titelmasterformat durch Klicken bearbeiten</a:t>
            </a:r>
            <a:endParaRPr lang="de-AT" dirty="0"/>
          </a:p>
        </p:txBody>
      </p:sp>
      <p:sp>
        <p:nvSpPr>
          <p:cNvPr id="3" name="Untertitel 2"/>
          <p:cNvSpPr>
            <a:spLocks noGrp="1"/>
          </p:cNvSpPr>
          <p:nvPr>
            <p:ph type="subTitle" idx="1"/>
          </p:nvPr>
        </p:nvSpPr>
        <p:spPr>
          <a:xfrm>
            <a:off x="1371600" y="4714884"/>
            <a:ext cx="6400800" cy="1357322"/>
          </a:xfrm>
          <a:prstGeom prst="rect">
            <a:avLst/>
          </a:prstGeom>
        </p:spPr>
        <p:txBody>
          <a:bodyPr/>
          <a:lstStyle>
            <a:lvl1pPr marL="0" indent="0" algn="ctr">
              <a:buNone/>
              <a:defRPr sz="2400">
                <a:solidFill>
                  <a:schemeClr val="tx1">
                    <a:tint val="7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dirty="0"/>
          </a:p>
        </p:txBody>
      </p:sp>
      <p:sp>
        <p:nvSpPr>
          <p:cNvPr id="4" name="Datumsplatzhalter 3"/>
          <p:cNvSpPr>
            <a:spLocks noGrp="1"/>
          </p:cNvSpPr>
          <p:nvPr>
            <p:ph type="dt" sz="half" idx="10"/>
          </p:nvPr>
        </p:nvSpPr>
        <p:spPr/>
        <p:txBody>
          <a:bodyPr/>
          <a:lstStyle>
            <a:lvl1pPr>
              <a:defRPr/>
            </a:lvl1pPr>
          </a:lstStyle>
          <a:p>
            <a:pPr>
              <a:defRPr/>
            </a:pPr>
            <a:r>
              <a:rPr lang="en-US">
                <a:solidFill>
                  <a:prstClr val="black">
                    <a:tint val="75000"/>
                  </a:prstClr>
                </a:solidFill>
              </a:rPr>
              <a:t>26-Aug-07</a:t>
            </a:r>
            <a:endParaRPr lang="de-AT">
              <a:solidFill>
                <a:prstClr val="black">
                  <a:tint val="75000"/>
                </a:prstClr>
              </a:solidFill>
            </a:endParaRPr>
          </a:p>
        </p:txBody>
      </p:sp>
      <p:sp>
        <p:nvSpPr>
          <p:cNvPr id="5" name="Fußzeilenplatzhalter 4"/>
          <p:cNvSpPr>
            <a:spLocks noGrp="1"/>
          </p:cNvSpPr>
          <p:nvPr>
            <p:ph type="ftr" sz="quarter" idx="11"/>
          </p:nvPr>
        </p:nvSpPr>
        <p:spPr>
          <a:xfrm>
            <a:off x="5786438" y="6356350"/>
            <a:ext cx="2895600" cy="365125"/>
          </a:xfrm>
        </p:spPr>
        <p:txBody>
          <a:bodyPr/>
          <a:lstStyle>
            <a:lvl1pPr>
              <a:defRPr/>
            </a:lvl1pPr>
          </a:lstStyle>
          <a:p>
            <a:pPr>
              <a:defRPr/>
            </a:pPr>
            <a:endParaRPr lang="de-AT">
              <a:solidFill>
                <a:prstClr val="black">
                  <a:tint val="75000"/>
                </a:prstClr>
              </a:solidFill>
            </a:endParaRPr>
          </a:p>
        </p:txBody>
      </p:sp>
    </p:spTree>
    <p:extLst>
      <p:ext uri="{BB962C8B-B14F-4D97-AF65-F5344CB8AC3E}">
        <p14:creationId xmlns:p14="http://schemas.microsoft.com/office/powerpoint/2010/main" val="2660947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314325" y="214313"/>
            <a:ext cx="5114925" cy="592137"/>
          </a:xfrm>
        </p:spPr>
        <p:txBody>
          <a:bodyPr/>
          <a:lstStyle/>
          <a:p>
            <a:r>
              <a:rPr lang="de-DE" dirty="0" smtClean="0"/>
              <a:t>Titelmasterformat durch Klicken bearbeiten</a:t>
            </a:r>
            <a:endParaRPr lang="de-AT" dirty="0"/>
          </a:p>
        </p:txBody>
      </p:sp>
      <p:sp>
        <p:nvSpPr>
          <p:cNvPr id="5" name="Inhaltsplatzhalter 4"/>
          <p:cNvSpPr>
            <a:spLocks noGrp="1"/>
          </p:cNvSpPr>
          <p:nvPr>
            <p:ph sz="quarter" idx="11"/>
          </p:nvPr>
        </p:nvSpPr>
        <p:spPr>
          <a:xfrm>
            <a:off x="314325" y="1214438"/>
            <a:ext cx="8358217" cy="5072062"/>
          </a:xfrm>
        </p:spPr>
        <p:txBody>
          <a:bodyPr/>
          <a:lstStyle>
            <a:lvl1pPr>
              <a:defRPr sz="2800"/>
            </a:lvl1pPr>
            <a:lvl2pPr>
              <a:defRPr sz="2600"/>
            </a:lvl2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Rectangle 6"/>
          <p:cNvSpPr>
            <a:spLocks noGrp="1" noChangeArrowheads="1"/>
          </p:cNvSpPr>
          <p:nvPr>
            <p:ph type="sldNum" sz="quarter" idx="12"/>
          </p:nvPr>
        </p:nvSpPr>
        <p:spPr/>
        <p:txBody>
          <a:bodyPr/>
          <a:lstStyle>
            <a:lvl1pPr>
              <a:defRPr/>
            </a:lvl1pPr>
          </a:lstStyle>
          <a:p>
            <a:pPr>
              <a:defRPr/>
            </a:pPr>
            <a:fld id="{C82C1E8F-B5F6-4EB4-9FFB-798F286B9A5F}" type="slidenum">
              <a:rPr lang="de-DE"/>
              <a:pPr>
                <a:defRPr/>
              </a:pPr>
              <a:t>‹Nr.›</a:t>
            </a:fld>
            <a:endParaRPr lang="de-DE" dirty="0"/>
          </a:p>
        </p:txBody>
      </p:sp>
    </p:spTree>
    <p:extLst>
      <p:ext uri="{BB962C8B-B14F-4D97-AF65-F5344CB8AC3E}">
        <p14:creationId xmlns:p14="http://schemas.microsoft.com/office/powerpoint/2010/main" val="123218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CC0473F6-E294-45D6-B29B-5A247B4417CF}" type="datetimeFigureOut">
              <a:rPr lang="de-AT" smtClean="0">
                <a:solidFill>
                  <a:srgbClr val="000000"/>
                </a:solidFill>
                <a:latin typeface="Arial" charset="0"/>
                <a:cs typeface="Arial" charset="0"/>
              </a:rPr>
              <a:pPr fontAlgn="base">
                <a:spcBef>
                  <a:spcPct val="0"/>
                </a:spcBef>
                <a:spcAft>
                  <a:spcPct val="0"/>
                </a:spcAft>
              </a:pPr>
              <a:t>20.06.2016</a:t>
            </a:fld>
            <a:endParaRPr lang="de-AT">
              <a:solidFill>
                <a:srgbClr val="000000"/>
              </a:solidFill>
              <a:latin typeface="Arial" charset="0"/>
              <a:cs typeface="Arial" charset="0"/>
            </a:endParaRPr>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de-AT">
              <a:solidFill>
                <a:srgbClr val="000000"/>
              </a:solidFill>
              <a:latin typeface="Arial" charset="0"/>
              <a:cs typeface="Arial" charset="0"/>
            </a:endParaRPr>
          </a:p>
        </p:txBody>
      </p:sp>
      <p:sp>
        <p:nvSpPr>
          <p:cNvPr id="4" name="Foliennummernplatzhalter 3"/>
          <p:cNvSpPr>
            <a:spLocks noGrp="1"/>
          </p:cNvSpPr>
          <p:nvPr>
            <p:ph type="sldNum" sz="quarter" idx="12"/>
          </p:nvPr>
        </p:nvSpPr>
        <p:spPr/>
        <p:txBody>
          <a:bodyPr/>
          <a:lstStyle/>
          <a:p>
            <a:fld id="{D8CC55F9-038E-4977-BEC2-90116075CD23}" type="slidenum">
              <a:rPr smtClean="0"/>
              <a:pPr/>
              <a:t>‹Nr.›</a:t>
            </a:fld>
            <a:endParaRPr/>
          </a:p>
        </p:txBody>
      </p:sp>
    </p:spTree>
    <p:extLst>
      <p:ext uri="{BB962C8B-B14F-4D97-AF65-F5344CB8AC3E}">
        <p14:creationId xmlns:p14="http://schemas.microsoft.com/office/powerpoint/2010/main" val="849744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Rectangle 6"/>
          <p:cNvSpPr txBox="1">
            <a:spLocks noChangeArrowheads="1"/>
          </p:cNvSpPr>
          <p:nvPr/>
        </p:nvSpPr>
        <p:spPr bwMode="auto">
          <a:xfrm>
            <a:off x="6804025" y="6545263"/>
            <a:ext cx="2133600" cy="196850"/>
          </a:xfrm>
          <a:prstGeom prst="rect">
            <a:avLst/>
          </a:prstGeom>
          <a:noFill/>
          <a:ln w="9525">
            <a:noFill/>
            <a:miter lim="800000"/>
            <a:headEnd/>
            <a:tailEnd/>
          </a:ln>
          <a:effectLst/>
        </p:spPr>
        <p:txBody>
          <a:bodyPr/>
          <a:lstStyle>
            <a:lvl1pPr>
              <a:defRPr sz="1000">
                <a:solidFill>
                  <a:schemeClr val="accent2">
                    <a:lumMod val="75000"/>
                  </a:schemeClr>
                </a:solidFill>
              </a:defRPr>
            </a:lvl1pPr>
          </a:lstStyle>
          <a:p>
            <a:pPr algn="r" fontAlgn="base">
              <a:spcBef>
                <a:spcPct val="0"/>
              </a:spcBef>
              <a:spcAft>
                <a:spcPct val="0"/>
              </a:spcAft>
              <a:defRPr/>
            </a:pPr>
            <a:fld id="{49C4D6A4-6977-4370-ACFA-C74A8FED89B7}" type="slidenum">
              <a:rPr lang="de-DE" smtClean="0">
                <a:solidFill>
                  <a:srgbClr val="333399">
                    <a:lumMod val="75000"/>
                  </a:srgbClr>
                </a:solidFill>
                <a:cs typeface="Arial" charset="0"/>
              </a:rPr>
              <a:pPr algn="r" fontAlgn="base">
                <a:spcBef>
                  <a:spcPct val="0"/>
                </a:spcBef>
                <a:spcAft>
                  <a:spcPct val="0"/>
                </a:spcAft>
                <a:defRPr/>
              </a:pPr>
              <a:t>‹Nr.›</a:t>
            </a:fld>
            <a:endParaRPr lang="de-DE" dirty="0">
              <a:solidFill>
                <a:srgbClr val="333399">
                  <a:lumMod val="75000"/>
                </a:srgbClr>
              </a:solidFill>
              <a:cs typeface="Arial" charset="0"/>
            </a:endParaRPr>
          </a:p>
        </p:txBody>
      </p:sp>
      <p:sp>
        <p:nvSpPr>
          <p:cNvPr id="2" name="Titel 1"/>
          <p:cNvSpPr>
            <a:spLocks noGrp="1"/>
          </p:cNvSpPr>
          <p:nvPr>
            <p:ph type="title"/>
          </p:nvPr>
        </p:nvSpPr>
        <p:spPr>
          <a:xfrm>
            <a:off x="314325" y="214313"/>
            <a:ext cx="5114925" cy="592137"/>
          </a:xfrm>
        </p:spPr>
        <p:txBody>
          <a:bodyPr/>
          <a:lstStyle/>
          <a:p>
            <a:r>
              <a:rPr lang="de-DE" smtClean="0"/>
              <a:t>Titelmasterformat durch Klicken bearbeiten</a:t>
            </a:r>
            <a:endParaRPr lang="de-AT"/>
          </a:p>
        </p:txBody>
      </p:sp>
      <p:sp>
        <p:nvSpPr>
          <p:cNvPr id="6" name="Textplatzhalter 5"/>
          <p:cNvSpPr>
            <a:spLocks noGrp="1"/>
          </p:cNvSpPr>
          <p:nvPr>
            <p:ph type="body" sz="quarter" idx="11"/>
          </p:nvPr>
        </p:nvSpPr>
        <p:spPr>
          <a:xfrm>
            <a:off x="314325" y="1285860"/>
            <a:ext cx="8358217" cy="4857770"/>
          </a:xfrm>
        </p:spPr>
        <p:txBody>
          <a:bodyPr/>
          <a:lstStyle>
            <a:lvl1pPr>
              <a:defRPr sz="2800"/>
            </a:lvl1pPr>
            <a:lvl2pPr>
              <a:defRPr sz="2600"/>
            </a:lvl2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5" name="Foliennummernplatzhalter 2"/>
          <p:cNvSpPr>
            <a:spLocks noGrp="1"/>
          </p:cNvSpPr>
          <p:nvPr>
            <p:ph type="sldNum" sz="quarter" idx="12"/>
          </p:nvPr>
        </p:nvSpPr>
        <p:spPr/>
        <p:txBody>
          <a:bodyPr/>
          <a:lstStyle>
            <a:lvl1pPr>
              <a:defRPr/>
            </a:lvl1pPr>
          </a:lstStyle>
          <a:p>
            <a:pPr>
              <a:defRPr/>
            </a:pPr>
            <a:fld id="{10B3CC51-BB5B-49D7-95A0-8F953F6F0407}" type="slidenum">
              <a:rPr lang="de-DE"/>
              <a:pPr>
                <a:defRPr/>
              </a:pPr>
              <a:t>‹Nr.›</a:t>
            </a:fld>
            <a:endParaRPr lang="de-DE" dirty="0"/>
          </a:p>
        </p:txBody>
      </p:sp>
    </p:spTree>
    <p:extLst>
      <p:ext uri="{BB962C8B-B14F-4D97-AF65-F5344CB8AC3E}">
        <p14:creationId xmlns:p14="http://schemas.microsoft.com/office/powerpoint/2010/main" val="145179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14324" y="214290"/>
            <a:ext cx="5114932" cy="592123"/>
          </a:xfrm>
        </p:spPr>
        <p:txBody>
          <a:bodyPr/>
          <a:lstStyle>
            <a:lvl1pPr algn="l">
              <a:defRPr sz="2400">
                <a:solidFill>
                  <a:schemeClr val="accent2">
                    <a:lumMod val="50000"/>
                  </a:schemeClr>
                </a:solidFill>
              </a:defRPr>
            </a:lvl1pPr>
          </a:lstStyle>
          <a:p>
            <a:r>
              <a:rPr lang="de-DE" dirty="0" smtClean="0"/>
              <a:t>Titelmasterformat durch Klicken bearbeiten</a:t>
            </a:r>
            <a:endParaRPr lang="de-AT" dirty="0"/>
          </a:p>
        </p:txBody>
      </p:sp>
      <p:sp>
        <p:nvSpPr>
          <p:cNvPr id="3" name="Inhaltsplatzhalter 2"/>
          <p:cNvSpPr>
            <a:spLocks noGrp="1"/>
          </p:cNvSpPr>
          <p:nvPr>
            <p:ph idx="1"/>
          </p:nvPr>
        </p:nvSpPr>
        <p:spPr>
          <a:xfrm>
            <a:off x="4572000" y="1357298"/>
            <a:ext cx="4114800" cy="4768865"/>
          </a:xfrm>
        </p:spPr>
        <p:txBody>
          <a:bodyPr/>
          <a:lstStyle>
            <a:lvl1pPr>
              <a:buFont typeface="Wingdings" pitchFamily="2" charset="2"/>
              <a:buChar char="Ø"/>
              <a:defRPr sz="2400"/>
            </a:lvl1pPr>
            <a:lvl2pPr>
              <a:defRPr sz="2200"/>
            </a:lvl2pPr>
            <a:lvl3pPr>
              <a:defRPr sz="2000"/>
            </a:lvl3pPr>
            <a:lvl4pPr>
              <a:defRPr sz="1800"/>
            </a:lvl4pPr>
            <a:lvl5pPr>
              <a:defRPr sz="18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Rectangle 6"/>
          <p:cNvSpPr>
            <a:spLocks noGrp="1" noChangeArrowheads="1"/>
          </p:cNvSpPr>
          <p:nvPr>
            <p:ph type="sldNum" sz="quarter" idx="10"/>
          </p:nvPr>
        </p:nvSpPr>
        <p:spPr/>
        <p:txBody>
          <a:bodyPr/>
          <a:lstStyle>
            <a:lvl1pPr>
              <a:defRPr/>
            </a:lvl1pPr>
          </a:lstStyle>
          <a:p>
            <a:pPr>
              <a:defRPr/>
            </a:pPr>
            <a:fld id="{CC56A4B0-9471-4FBC-8FB1-6FD84039EBC0}" type="slidenum">
              <a:rPr lang="de-DE"/>
              <a:pPr>
                <a:defRPr/>
              </a:pPr>
              <a:t>‹Nr.›</a:t>
            </a:fld>
            <a:endParaRPr lang="de-DE" dirty="0"/>
          </a:p>
        </p:txBody>
      </p:sp>
    </p:spTree>
    <p:extLst>
      <p:ext uri="{BB962C8B-B14F-4D97-AF65-F5344CB8AC3E}">
        <p14:creationId xmlns:p14="http://schemas.microsoft.com/office/powerpoint/2010/main" val="3163278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14324" y="214290"/>
            <a:ext cx="5114932" cy="592123"/>
          </a:xfrm>
        </p:spPr>
        <p:txBody>
          <a:bodyPr/>
          <a:lstStyle>
            <a:lvl1pPr algn="l">
              <a:defRPr/>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6"/>
          <p:cNvSpPr>
            <a:spLocks noGrp="1" noChangeArrowheads="1"/>
          </p:cNvSpPr>
          <p:nvPr>
            <p:ph type="sldNum" sz="quarter" idx="10"/>
          </p:nvPr>
        </p:nvSpPr>
        <p:spPr/>
        <p:txBody>
          <a:bodyPr/>
          <a:lstStyle>
            <a:lvl1pPr>
              <a:defRPr/>
            </a:lvl1pPr>
          </a:lstStyle>
          <a:p>
            <a:pPr>
              <a:defRPr/>
            </a:pPr>
            <a:fld id="{476BEC61-BFB3-4352-B7C8-13ECE7CB9276}" type="slidenum">
              <a:rPr lang="de-DE"/>
              <a:pPr>
                <a:defRPr/>
              </a:pPr>
              <a:t>‹Nr.›</a:t>
            </a:fld>
            <a:endParaRPr lang="de-DE" dirty="0"/>
          </a:p>
        </p:txBody>
      </p:sp>
    </p:spTree>
    <p:extLst>
      <p:ext uri="{BB962C8B-B14F-4D97-AF65-F5344CB8AC3E}">
        <p14:creationId xmlns:p14="http://schemas.microsoft.com/office/powerpoint/2010/main" val="3184765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8" name="Titel 1"/>
          <p:cNvSpPr>
            <a:spLocks noGrp="1"/>
          </p:cNvSpPr>
          <p:nvPr>
            <p:ph type="title"/>
          </p:nvPr>
        </p:nvSpPr>
        <p:spPr>
          <a:xfrm>
            <a:off x="314324" y="214290"/>
            <a:ext cx="5114932" cy="592123"/>
          </a:xfrm>
        </p:spPr>
        <p:txBody>
          <a:bodyPr/>
          <a:lstStyle>
            <a:lvl1pPr algn="l">
              <a:defRPr/>
            </a:lvl1pPr>
          </a:lstStyle>
          <a:p>
            <a:r>
              <a:rPr lang="de-DE" dirty="0" smtClean="0"/>
              <a:t>Titelmasterformat durch Klicken bearbeiten</a:t>
            </a:r>
            <a:endParaRPr lang="de-AT" dirty="0"/>
          </a:p>
        </p:txBody>
      </p:sp>
      <p:sp>
        <p:nvSpPr>
          <p:cNvPr id="7" name="Rectangle 6"/>
          <p:cNvSpPr>
            <a:spLocks noGrp="1" noChangeArrowheads="1"/>
          </p:cNvSpPr>
          <p:nvPr>
            <p:ph type="sldNum" sz="quarter" idx="10"/>
          </p:nvPr>
        </p:nvSpPr>
        <p:spPr/>
        <p:txBody>
          <a:bodyPr/>
          <a:lstStyle>
            <a:lvl1pPr>
              <a:defRPr/>
            </a:lvl1pPr>
          </a:lstStyle>
          <a:p>
            <a:pPr>
              <a:defRPr/>
            </a:pPr>
            <a:fld id="{876D0708-75EE-40D7-A81A-6B5252BA5BC3}" type="slidenum">
              <a:rPr lang="de-DE"/>
              <a:pPr>
                <a:defRPr/>
              </a:pPr>
              <a:t>‹Nr.›</a:t>
            </a:fld>
            <a:endParaRPr lang="de-DE" dirty="0"/>
          </a:p>
        </p:txBody>
      </p:sp>
    </p:spTree>
    <p:extLst>
      <p:ext uri="{BB962C8B-B14F-4D97-AF65-F5344CB8AC3E}">
        <p14:creationId xmlns:p14="http://schemas.microsoft.com/office/powerpoint/2010/main" val="3855213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Titel 1"/>
          <p:cNvSpPr>
            <a:spLocks noGrp="1"/>
          </p:cNvSpPr>
          <p:nvPr>
            <p:ph type="title"/>
          </p:nvPr>
        </p:nvSpPr>
        <p:spPr>
          <a:xfrm>
            <a:off x="314324" y="214290"/>
            <a:ext cx="5114932" cy="592123"/>
          </a:xfrm>
        </p:spPr>
        <p:txBody>
          <a:bodyPr/>
          <a:lstStyle>
            <a:lvl1pPr algn="l">
              <a:defRPr/>
            </a:lvl1pPr>
          </a:lstStyle>
          <a:p>
            <a:r>
              <a:rPr lang="de-DE" dirty="0" smtClean="0"/>
              <a:t>Titelmasterformat durch Klicken bearbeiten</a:t>
            </a:r>
            <a:endParaRPr lang="de-AT" dirty="0"/>
          </a:p>
        </p:txBody>
      </p:sp>
      <p:sp>
        <p:nvSpPr>
          <p:cNvPr id="3" name="Rectangle 6"/>
          <p:cNvSpPr>
            <a:spLocks noGrp="1" noChangeArrowheads="1"/>
          </p:cNvSpPr>
          <p:nvPr>
            <p:ph type="sldNum" sz="quarter" idx="10"/>
          </p:nvPr>
        </p:nvSpPr>
        <p:spPr/>
        <p:txBody>
          <a:bodyPr/>
          <a:lstStyle>
            <a:lvl1pPr>
              <a:defRPr/>
            </a:lvl1pPr>
          </a:lstStyle>
          <a:p>
            <a:pPr>
              <a:defRPr/>
            </a:pPr>
            <a:fld id="{A2885BA8-55E4-40CF-844E-AE80406FE0E7}" type="slidenum">
              <a:rPr lang="de-DE"/>
              <a:pPr>
                <a:defRPr/>
              </a:pPr>
              <a:t>‹Nr.›</a:t>
            </a:fld>
            <a:endParaRPr lang="de-DE" dirty="0"/>
          </a:p>
        </p:txBody>
      </p:sp>
    </p:spTree>
    <p:extLst>
      <p:ext uri="{BB962C8B-B14F-4D97-AF65-F5344CB8AC3E}">
        <p14:creationId xmlns:p14="http://schemas.microsoft.com/office/powerpoint/2010/main" val="4095674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de-DE" dirty="0" smtClean="0"/>
              <a:t>Titelmasterformat durch Klicken bearbeiten</a:t>
            </a:r>
            <a:endParaRPr lang="de-AT" dirty="0"/>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6"/>
          <p:cNvSpPr>
            <a:spLocks noGrp="1" noChangeArrowheads="1"/>
          </p:cNvSpPr>
          <p:nvPr>
            <p:ph type="sldNum" sz="quarter" idx="10"/>
          </p:nvPr>
        </p:nvSpPr>
        <p:spPr/>
        <p:txBody>
          <a:bodyPr/>
          <a:lstStyle>
            <a:lvl1pPr>
              <a:defRPr/>
            </a:lvl1pPr>
          </a:lstStyle>
          <a:p>
            <a:pPr>
              <a:defRPr/>
            </a:pPr>
            <a:fld id="{D41A6EB5-2095-41ED-8078-AAFCBD0B4950}" type="slidenum">
              <a:rPr lang="de-DE"/>
              <a:pPr>
                <a:defRPr/>
              </a:pPr>
              <a:t>‹Nr.›</a:t>
            </a:fld>
            <a:endParaRPr lang="de-DE" dirty="0"/>
          </a:p>
        </p:txBody>
      </p:sp>
    </p:spTree>
    <p:extLst>
      <p:ext uri="{BB962C8B-B14F-4D97-AF65-F5344CB8AC3E}">
        <p14:creationId xmlns:p14="http://schemas.microsoft.com/office/powerpoint/2010/main" val="944598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314325" y="214313"/>
            <a:ext cx="5114925" cy="592137"/>
          </a:xfrm>
        </p:spPr>
        <p:txBody>
          <a:bodyPr/>
          <a:lstStyle/>
          <a:p>
            <a:r>
              <a:rPr lang="de-DE" smtClean="0"/>
              <a:t>Titelmasterformat durch Klicken bearbeiten</a:t>
            </a:r>
            <a:endParaRPr lang="de-AT"/>
          </a:p>
        </p:txBody>
      </p:sp>
      <p:sp>
        <p:nvSpPr>
          <p:cNvPr id="5" name="Tabellenplatzhalter 4"/>
          <p:cNvSpPr>
            <a:spLocks noGrp="1"/>
          </p:cNvSpPr>
          <p:nvPr>
            <p:ph type="tbl" sz="quarter" idx="11"/>
          </p:nvPr>
        </p:nvSpPr>
        <p:spPr>
          <a:xfrm>
            <a:off x="314324" y="1285874"/>
            <a:ext cx="8543955" cy="5000645"/>
          </a:xfrm>
        </p:spPr>
        <p:txBody>
          <a:bodyPr/>
          <a:lstStyle/>
          <a:p>
            <a:pPr lvl="0"/>
            <a:endParaRPr lang="de-AT" noProof="0"/>
          </a:p>
        </p:txBody>
      </p:sp>
      <p:sp>
        <p:nvSpPr>
          <p:cNvPr id="4" name="Rectangle 6"/>
          <p:cNvSpPr>
            <a:spLocks noGrp="1" noChangeArrowheads="1"/>
          </p:cNvSpPr>
          <p:nvPr>
            <p:ph type="sldNum" sz="quarter" idx="12"/>
          </p:nvPr>
        </p:nvSpPr>
        <p:spPr/>
        <p:txBody>
          <a:bodyPr/>
          <a:lstStyle>
            <a:lvl1pPr>
              <a:defRPr/>
            </a:lvl1pPr>
          </a:lstStyle>
          <a:p>
            <a:pPr>
              <a:defRPr/>
            </a:pPr>
            <a:fld id="{5B89380C-9159-4182-ABDA-41722F0908D1}" type="slidenum">
              <a:rPr lang="de-DE"/>
              <a:pPr>
                <a:defRPr/>
              </a:pPr>
              <a:t>‹Nr.›</a:t>
            </a:fld>
            <a:endParaRPr lang="de-DE" dirty="0"/>
          </a:p>
        </p:txBody>
      </p:sp>
    </p:spTree>
    <p:extLst>
      <p:ext uri="{BB962C8B-B14F-4D97-AF65-F5344CB8AC3E}">
        <p14:creationId xmlns:p14="http://schemas.microsoft.com/office/powerpoint/2010/main" val="2800891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314325" y="214313"/>
            <a:ext cx="5114925" cy="592137"/>
          </a:xfrm>
        </p:spPr>
        <p:txBody>
          <a:bodyPr/>
          <a:lstStyle/>
          <a:p>
            <a:r>
              <a:rPr lang="de-DE" dirty="0" smtClean="0"/>
              <a:t>Titelmasterformat durch Klicken bearbeiten</a:t>
            </a:r>
            <a:endParaRPr lang="de-AT" dirty="0"/>
          </a:p>
        </p:txBody>
      </p:sp>
      <p:sp>
        <p:nvSpPr>
          <p:cNvPr id="5" name="Inhaltsplatzhalter 4"/>
          <p:cNvSpPr>
            <a:spLocks noGrp="1"/>
          </p:cNvSpPr>
          <p:nvPr>
            <p:ph sz="quarter" idx="11"/>
          </p:nvPr>
        </p:nvSpPr>
        <p:spPr>
          <a:xfrm>
            <a:off x="314325" y="1214438"/>
            <a:ext cx="8358217" cy="5072062"/>
          </a:xfrm>
        </p:spPr>
        <p:txBody>
          <a:bodyPr/>
          <a:lstStyle>
            <a:lvl1pPr>
              <a:defRPr sz="2800"/>
            </a:lvl1pPr>
            <a:lvl2pPr>
              <a:defRPr sz="2600"/>
            </a:lvl2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Rectangle 6"/>
          <p:cNvSpPr>
            <a:spLocks noGrp="1" noChangeArrowheads="1"/>
          </p:cNvSpPr>
          <p:nvPr>
            <p:ph type="sldNum" sz="quarter" idx="12"/>
          </p:nvPr>
        </p:nvSpPr>
        <p:spPr/>
        <p:txBody>
          <a:bodyPr/>
          <a:lstStyle>
            <a:lvl1pPr>
              <a:defRPr/>
            </a:lvl1pPr>
          </a:lstStyle>
          <a:p>
            <a:pPr>
              <a:defRPr/>
            </a:pPr>
            <a:fld id="{C82C1E8F-B5F6-4EB4-9FFB-798F286B9A5F}" type="slidenum">
              <a:rPr lang="de-DE"/>
              <a:pPr>
                <a:defRPr/>
              </a:pPr>
              <a:t>‹Nr.›</a:t>
            </a:fld>
            <a:endParaRPr lang="de-DE" dirty="0"/>
          </a:p>
        </p:txBody>
      </p:sp>
    </p:spTree>
    <p:extLst>
      <p:ext uri="{BB962C8B-B14F-4D97-AF65-F5344CB8AC3E}">
        <p14:creationId xmlns:p14="http://schemas.microsoft.com/office/powerpoint/2010/main" val="411555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816231"/>
            <a:ext cx="7772400" cy="1470025"/>
          </a:xfrm>
          <a:prstGeom prst="rect">
            <a:avLst/>
          </a:prstGeom>
        </p:spPr>
        <p:txBody>
          <a:bodyPr/>
          <a:lstStyle>
            <a:lvl1pPr>
              <a:defRPr sz="3600" baseline="0">
                <a:solidFill>
                  <a:schemeClr val="tx1"/>
                </a:solidFill>
                <a:latin typeface="Verdana" pitchFamily="34" charset="0"/>
                <a:ea typeface="Verdana" pitchFamily="34" charset="0"/>
                <a:cs typeface="Verdana" pitchFamily="34" charset="0"/>
              </a:defRPr>
            </a:lvl1pPr>
          </a:lstStyle>
          <a:p>
            <a:r>
              <a:rPr lang="de-DE" smtClean="0"/>
              <a:t>Titelmasterformat durch Klicken bearbeiten</a:t>
            </a:r>
            <a:endParaRPr lang="de-AT" dirty="0"/>
          </a:p>
        </p:txBody>
      </p:sp>
      <p:sp>
        <p:nvSpPr>
          <p:cNvPr id="3" name="Untertitel 2"/>
          <p:cNvSpPr>
            <a:spLocks noGrp="1"/>
          </p:cNvSpPr>
          <p:nvPr>
            <p:ph type="subTitle" idx="1"/>
          </p:nvPr>
        </p:nvSpPr>
        <p:spPr>
          <a:xfrm>
            <a:off x="1371600" y="4714884"/>
            <a:ext cx="6400800" cy="1357322"/>
          </a:xfrm>
          <a:prstGeom prst="rect">
            <a:avLst/>
          </a:prstGeom>
        </p:spPr>
        <p:txBody>
          <a:bodyPr/>
          <a:lstStyle>
            <a:lvl1pPr marL="0" indent="0" algn="ctr">
              <a:buNone/>
              <a:defRPr sz="2400">
                <a:solidFill>
                  <a:schemeClr val="tx1">
                    <a:tint val="7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dirty="0"/>
          </a:p>
        </p:txBody>
      </p:sp>
      <p:sp>
        <p:nvSpPr>
          <p:cNvPr id="4" name="Datumsplatzhalter 3"/>
          <p:cNvSpPr>
            <a:spLocks noGrp="1"/>
          </p:cNvSpPr>
          <p:nvPr>
            <p:ph type="dt" sz="half" idx="10"/>
          </p:nvPr>
        </p:nvSpPr>
        <p:spPr/>
        <p:txBody>
          <a:bodyPr/>
          <a:lstStyle>
            <a:lvl1pPr>
              <a:defRPr/>
            </a:lvl1pPr>
          </a:lstStyle>
          <a:p>
            <a:pPr>
              <a:defRPr/>
            </a:pPr>
            <a:r>
              <a:rPr lang="en-US">
                <a:solidFill>
                  <a:prstClr val="black">
                    <a:tint val="75000"/>
                  </a:prstClr>
                </a:solidFill>
              </a:rPr>
              <a:t>26-Aug-07</a:t>
            </a:r>
            <a:endParaRPr lang="de-AT">
              <a:solidFill>
                <a:prstClr val="black">
                  <a:tint val="75000"/>
                </a:prstClr>
              </a:solidFill>
            </a:endParaRPr>
          </a:p>
        </p:txBody>
      </p:sp>
      <p:sp>
        <p:nvSpPr>
          <p:cNvPr id="5" name="Fußzeilenplatzhalter 4"/>
          <p:cNvSpPr>
            <a:spLocks noGrp="1"/>
          </p:cNvSpPr>
          <p:nvPr>
            <p:ph type="ftr" sz="quarter" idx="11"/>
          </p:nvPr>
        </p:nvSpPr>
        <p:spPr>
          <a:xfrm>
            <a:off x="5786438" y="6356350"/>
            <a:ext cx="2895600" cy="365125"/>
          </a:xfrm>
        </p:spPr>
        <p:txBody>
          <a:bodyPr/>
          <a:lstStyle>
            <a:lvl1pPr>
              <a:defRPr/>
            </a:lvl1pPr>
          </a:lstStyle>
          <a:p>
            <a:pPr>
              <a:defRPr/>
            </a:pPr>
            <a:endParaRPr lang="de-AT">
              <a:solidFill>
                <a:prstClr val="black">
                  <a:tint val="75000"/>
                </a:prstClr>
              </a:solidFill>
            </a:endParaRPr>
          </a:p>
        </p:txBody>
      </p:sp>
    </p:spTree>
    <p:extLst>
      <p:ext uri="{BB962C8B-B14F-4D97-AF65-F5344CB8AC3E}">
        <p14:creationId xmlns:p14="http://schemas.microsoft.com/office/powerpoint/2010/main" val="745406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CC0473F6-E294-45D6-B29B-5A247B4417CF}" type="datetimeFigureOut">
              <a:rPr lang="de-AT" smtClean="0">
                <a:solidFill>
                  <a:srgbClr val="000000"/>
                </a:solidFill>
                <a:latin typeface="Arial" charset="0"/>
                <a:cs typeface="Arial" charset="0"/>
              </a:rPr>
              <a:pPr fontAlgn="base">
                <a:spcBef>
                  <a:spcPct val="0"/>
                </a:spcBef>
                <a:spcAft>
                  <a:spcPct val="0"/>
                </a:spcAft>
              </a:pPr>
              <a:t>20.06.2016</a:t>
            </a:fld>
            <a:endParaRPr lang="de-AT">
              <a:solidFill>
                <a:srgbClr val="000000"/>
              </a:solidFill>
              <a:latin typeface="Arial" charset="0"/>
              <a:cs typeface="Arial" charset="0"/>
            </a:endParaRPr>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de-AT">
              <a:solidFill>
                <a:srgbClr val="000000"/>
              </a:solidFill>
              <a:latin typeface="Arial" charset="0"/>
              <a:cs typeface="Arial" charset="0"/>
            </a:endParaRPr>
          </a:p>
        </p:txBody>
      </p:sp>
      <p:sp>
        <p:nvSpPr>
          <p:cNvPr id="4" name="Foliennummernplatzhalter 3"/>
          <p:cNvSpPr>
            <a:spLocks noGrp="1"/>
          </p:cNvSpPr>
          <p:nvPr>
            <p:ph type="sldNum" sz="quarter" idx="12"/>
          </p:nvPr>
        </p:nvSpPr>
        <p:spPr/>
        <p:txBody>
          <a:bodyPr/>
          <a:lstStyle/>
          <a:p>
            <a:fld id="{D8CC55F9-038E-4977-BEC2-90116075CD23}" type="slidenum">
              <a:rPr smtClean="0"/>
              <a:pPr/>
              <a:t>‹Nr.›</a:t>
            </a:fld>
            <a:endParaRPr/>
          </a:p>
        </p:txBody>
      </p:sp>
    </p:spTree>
    <p:extLst>
      <p:ext uri="{BB962C8B-B14F-4D97-AF65-F5344CB8AC3E}">
        <p14:creationId xmlns:p14="http://schemas.microsoft.com/office/powerpoint/2010/main" val="3282939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Rectangle 6"/>
          <p:cNvSpPr txBox="1">
            <a:spLocks noChangeArrowheads="1"/>
          </p:cNvSpPr>
          <p:nvPr/>
        </p:nvSpPr>
        <p:spPr bwMode="auto">
          <a:xfrm>
            <a:off x="6804025" y="6545263"/>
            <a:ext cx="2133600" cy="196850"/>
          </a:xfrm>
          <a:prstGeom prst="rect">
            <a:avLst/>
          </a:prstGeom>
          <a:noFill/>
          <a:ln w="9525">
            <a:noFill/>
            <a:miter lim="800000"/>
            <a:headEnd/>
            <a:tailEnd/>
          </a:ln>
          <a:effectLst/>
        </p:spPr>
        <p:txBody>
          <a:bodyPr/>
          <a:lstStyle>
            <a:lvl1pPr>
              <a:defRPr sz="1000">
                <a:solidFill>
                  <a:schemeClr val="accent2">
                    <a:lumMod val="75000"/>
                  </a:schemeClr>
                </a:solidFill>
              </a:defRPr>
            </a:lvl1pPr>
          </a:lstStyle>
          <a:p>
            <a:pPr algn="r" fontAlgn="base">
              <a:spcBef>
                <a:spcPct val="0"/>
              </a:spcBef>
              <a:spcAft>
                <a:spcPct val="0"/>
              </a:spcAft>
              <a:defRPr/>
            </a:pPr>
            <a:fld id="{49C4D6A4-6977-4370-ACFA-C74A8FED89B7}" type="slidenum">
              <a:rPr lang="de-DE" smtClean="0">
                <a:solidFill>
                  <a:srgbClr val="333399">
                    <a:lumMod val="75000"/>
                  </a:srgbClr>
                </a:solidFill>
                <a:cs typeface="Arial" charset="0"/>
              </a:rPr>
              <a:pPr algn="r" fontAlgn="base">
                <a:spcBef>
                  <a:spcPct val="0"/>
                </a:spcBef>
                <a:spcAft>
                  <a:spcPct val="0"/>
                </a:spcAft>
                <a:defRPr/>
              </a:pPr>
              <a:t>‹Nr.›</a:t>
            </a:fld>
            <a:endParaRPr lang="de-DE" dirty="0">
              <a:solidFill>
                <a:srgbClr val="333399">
                  <a:lumMod val="75000"/>
                </a:srgbClr>
              </a:solidFill>
              <a:cs typeface="Arial" charset="0"/>
            </a:endParaRPr>
          </a:p>
        </p:txBody>
      </p:sp>
      <p:sp>
        <p:nvSpPr>
          <p:cNvPr id="2" name="Titel 1"/>
          <p:cNvSpPr>
            <a:spLocks noGrp="1"/>
          </p:cNvSpPr>
          <p:nvPr>
            <p:ph type="title"/>
          </p:nvPr>
        </p:nvSpPr>
        <p:spPr>
          <a:xfrm>
            <a:off x="314325" y="214313"/>
            <a:ext cx="5114925" cy="592137"/>
          </a:xfrm>
        </p:spPr>
        <p:txBody>
          <a:bodyPr/>
          <a:lstStyle/>
          <a:p>
            <a:r>
              <a:rPr lang="de-DE" smtClean="0"/>
              <a:t>Titelmasterformat durch Klicken bearbeiten</a:t>
            </a:r>
            <a:endParaRPr lang="de-AT"/>
          </a:p>
        </p:txBody>
      </p:sp>
      <p:sp>
        <p:nvSpPr>
          <p:cNvPr id="6" name="Textplatzhalter 5"/>
          <p:cNvSpPr>
            <a:spLocks noGrp="1"/>
          </p:cNvSpPr>
          <p:nvPr>
            <p:ph type="body" sz="quarter" idx="11"/>
          </p:nvPr>
        </p:nvSpPr>
        <p:spPr>
          <a:xfrm>
            <a:off x="314325" y="1285860"/>
            <a:ext cx="8358217" cy="4857770"/>
          </a:xfrm>
        </p:spPr>
        <p:txBody>
          <a:bodyPr/>
          <a:lstStyle>
            <a:lvl1pPr>
              <a:defRPr sz="2800"/>
            </a:lvl1pPr>
            <a:lvl2pPr>
              <a:defRPr sz="2600"/>
            </a:lvl2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5" name="Foliennummernplatzhalter 2"/>
          <p:cNvSpPr>
            <a:spLocks noGrp="1"/>
          </p:cNvSpPr>
          <p:nvPr>
            <p:ph type="sldNum" sz="quarter" idx="12"/>
          </p:nvPr>
        </p:nvSpPr>
        <p:spPr/>
        <p:txBody>
          <a:bodyPr/>
          <a:lstStyle>
            <a:lvl1pPr>
              <a:defRPr/>
            </a:lvl1pPr>
          </a:lstStyle>
          <a:p>
            <a:pPr>
              <a:defRPr/>
            </a:pPr>
            <a:fld id="{10B3CC51-BB5B-49D7-95A0-8F953F6F0407}" type="slidenum">
              <a:rPr lang="de-DE"/>
              <a:pPr>
                <a:defRPr/>
              </a:pPr>
              <a:t>‹Nr.›</a:t>
            </a:fld>
            <a:endParaRPr lang="de-DE" dirty="0"/>
          </a:p>
        </p:txBody>
      </p:sp>
    </p:spTree>
    <p:extLst>
      <p:ext uri="{BB962C8B-B14F-4D97-AF65-F5344CB8AC3E}">
        <p14:creationId xmlns:p14="http://schemas.microsoft.com/office/powerpoint/2010/main" val="4200432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14324" y="214290"/>
            <a:ext cx="5114932" cy="592123"/>
          </a:xfrm>
        </p:spPr>
        <p:txBody>
          <a:bodyPr/>
          <a:lstStyle>
            <a:lvl1pPr algn="l">
              <a:defRPr sz="2400">
                <a:solidFill>
                  <a:schemeClr val="accent2">
                    <a:lumMod val="50000"/>
                  </a:schemeClr>
                </a:solidFill>
              </a:defRPr>
            </a:lvl1pPr>
          </a:lstStyle>
          <a:p>
            <a:r>
              <a:rPr lang="de-DE" dirty="0" smtClean="0"/>
              <a:t>Titelmasterformat durch Klicken bearbeiten</a:t>
            </a:r>
            <a:endParaRPr lang="de-AT" dirty="0"/>
          </a:p>
        </p:txBody>
      </p:sp>
      <p:sp>
        <p:nvSpPr>
          <p:cNvPr id="3" name="Inhaltsplatzhalter 2"/>
          <p:cNvSpPr>
            <a:spLocks noGrp="1"/>
          </p:cNvSpPr>
          <p:nvPr>
            <p:ph idx="1"/>
          </p:nvPr>
        </p:nvSpPr>
        <p:spPr>
          <a:xfrm>
            <a:off x="4572000" y="1357298"/>
            <a:ext cx="4114800" cy="4768865"/>
          </a:xfrm>
        </p:spPr>
        <p:txBody>
          <a:bodyPr/>
          <a:lstStyle>
            <a:lvl1pPr>
              <a:buFont typeface="Wingdings" pitchFamily="2" charset="2"/>
              <a:buChar char="Ø"/>
              <a:defRPr sz="2400"/>
            </a:lvl1pPr>
            <a:lvl2pPr>
              <a:defRPr sz="2200"/>
            </a:lvl2pPr>
            <a:lvl3pPr>
              <a:defRPr sz="2000"/>
            </a:lvl3pPr>
            <a:lvl4pPr>
              <a:defRPr sz="1800"/>
            </a:lvl4pPr>
            <a:lvl5pPr>
              <a:defRPr sz="18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Rectangle 6"/>
          <p:cNvSpPr>
            <a:spLocks noGrp="1" noChangeArrowheads="1"/>
          </p:cNvSpPr>
          <p:nvPr>
            <p:ph type="sldNum" sz="quarter" idx="10"/>
          </p:nvPr>
        </p:nvSpPr>
        <p:spPr/>
        <p:txBody>
          <a:bodyPr/>
          <a:lstStyle>
            <a:lvl1pPr>
              <a:defRPr/>
            </a:lvl1pPr>
          </a:lstStyle>
          <a:p>
            <a:pPr>
              <a:defRPr/>
            </a:pPr>
            <a:fld id="{CC56A4B0-9471-4FBC-8FB1-6FD84039EBC0}" type="slidenum">
              <a:rPr lang="de-DE"/>
              <a:pPr>
                <a:defRPr/>
              </a:pPr>
              <a:t>‹Nr.›</a:t>
            </a:fld>
            <a:endParaRPr lang="de-DE" dirty="0"/>
          </a:p>
        </p:txBody>
      </p:sp>
    </p:spTree>
    <p:extLst>
      <p:ext uri="{BB962C8B-B14F-4D97-AF65-F5344CB8AC3E}">
        <p14:creationId xmlns:p14="http://schemas.microsoft.com/office/powerpoint/2010/main" val="840631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14324" y="214290"/>
            <a:ext cx="5114932" cy="592123"/>
          </a:xfrm>
        </p:spPr>
        <p:txBody>
          <a:bodyPr/>
          <a:lstStyle>
            <a:lvl1pPr algn="l">
              <a:defRPr/>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6"/>
          <p:cNvSpPr>
            <a:spLocks noGrp="1" noChangeArrowheads="1"/>
          </p:cNvSpPr>
          <p:nvPr>
            <p:ph type="sldNum" sz="quarter" idx="10"/>
          </p:nvPr>
        </p:nvSpPr>
        <p:spPr/>
        <p:txBody>
          <a:bodyPr/>
          <a:lstStyle>
            <a:lvl1pPr>
              <a:defRPr/>
            </a:lvl1pPr>
          </a:lstStyle>
          <a:p>
            <a:pPr>
              <a:defRPr/>
            </a:pPr>
            <a:fld id="{476BEC61-BFB3-4352-B7C8-13ECE7CB9276}" type="slidenum">
              <a:rPr lang="de-DE"/>
              <a:pPr>
                <a:defRPr/>
              </a:pPr>
              <a:t>‹Nr.›</a:t>
            </a:fld>
            <a:endParaRPr lang="de-DE" dirty="0"/>
          </a:p>
        </p:txBody>
      </p:sp>
    </p:spTree>
    <p:extLst>
      <p:ext uri="{BB962C8B-B14F-4D97-AF65-F5344CB8AC3E}">
        <p14:creationId xmlns:p14="http://schemas.microsoft.com/office/powerpoint/2010/main" val="1415921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8" name="Titel 1"/>
          <p:cNvSpPr>
            <a:spLocks noGrp="1"/>
          </p:cNvSpPr>
          <p:nvPr>
            <p:ph type="title"/>
          </p:nvPr>
        </p:nvSpPr>
        <p:spPr>
          <a:xfrm>
            <a:off x="314324" y="214290"/>
            <a:ext cx="5114932" cy="592123"/>
          </a:xfrm>
        </p:spPr>
        <p:txBody>
          <a:bodyPr/>
          <a:lstStyle>
            <a:lvl1pPr algn="l">
              <a:defRPr/>
            </a:lvl1pPr>
          </a:lstStyle>
          <a:p>
            <a:r>
              <a:rPr lang="de-DE" dirty="0" smtClean="0"/>
              <a:t>Titelmasterformat durch Klicken bearbeiten</a:t>
            </a:r>
            <a:endParaRPr lang="de-AT" dirty="0"/>
          </a:p>
        </p:txBody>
      </p:sp>
      <p:sp>
        <p:nvSpPr>
          <p:cNvPr id="7" name="Rectangle 6"/>
          <p:cNvSpPr>
            <a:spLocks noGrp="1" noChangeArrowheads="1"/>
          </p:cNvSpPr>
          <p:nvPr>
            <p:ph type="sldNum" sz="quarter" idx="10"/>
          </p:nvPr>
        </p:nvSpPr>
        <p:spPr/>
        <p:txBody>
          <a:bodyPr/>
          <a:lstStyle>
            <a:lvl1pPr>
              <a:defRPr/>
            </a:lvl1pPr>
          </a:lstStyle>
          <a:p>
            <a:pPr>
              <a:defRPr/>
            </a:pPr>
            <a:fld id="{876D0708-75EE-40D7-A81A-6B5252BA5BC3}" type="slidenum">
              <a:rPr lang="de-DE"/>
              <a:pPr>
                <a:defRPr/>
              </a:pPr>
              <a:t>‹Nr.›</a:t>
            </a:fld>
            <a:endParaRPr lang="de-DE" dirty="0"/>
          </a:p>
        </p:txBody>
      </p:sp>
    </p:spTree>
    <p:extLst>
      <p:ext uri="{BB962C8B-B14F-4D97-AF65-F5344CB8AC3E}">
        <p14:creationId xmlns:p14="http://schemas.microsoft.com/office/powerpoint/2010/main" val="2240650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Titel 1"/>
          <p:cNvSpPr>
            <a:spLocks noGrp="1"/>
          </p:cNvSpPr>
          <p:nvPr>
            <p:ph type="title"/>
          </p:nvPr>
        </p:nvSpPr>
        <p:spPr>
          <a:xfrm>
            <a:off x="314324" y="214290"/>
            <a:ext cx="5114932" cy="592123"/>
          </a:xfrm>
        </p:spPr>
        <p:txBody>
          <a:bodyPr/>
          <a:lstStyle>
            <a:lvl1pPr algn="l">
              <a:defRPr/>
            </a:lvl1pPr>
          </a:lstStyle>
          <a:p>
            <a:r>
              <a:rPr lang="de-DE" dirty="0" smtClean="0"/>
              <a:t>Titelmasterformat durch Klicken bearbeiten</a:t>
            </a:r>
            <a:endParaRPr lang="de-AT" dirty="0"/>
          </a:p>
        </p:txBody>
      </p:sp>
      <p:sp>
        <p:nvSpPr>
          <p:cNvPr id="3" name="Rectangle 6"/>
          <p:cNvSpPr>
            <a:spLocks noGrp="1" noChangeArrowheads="1"/>
          </p:cNvSpPr>
          <p:nvPr>
            <p:ph type="sldNum" sz="quarter" idx="10"/>
          </p:nvPr>
        </p:nvSpPr>
        <p:spPr/>
        <p:txBody>
          <a:bodyPr/>
          <a:lstStyle>
            <a:lvl1pPr>
              <a:defRPr/>
            </a:lvl1pPr>
          </a:lstStyle>
          <a:p>
            <a:pPr>
              <a:defRPr/>
            </a:pPr>
            <a:fld id="{A2885BA8-55E4-40CF-844E-AE80406FE0E7}" type="slidenum">
              <a:rPr lang="de-DE"/>
              <a:pPr>
                <a:defRPr/>
              </a:pPr>
              <a:t>‹Nr.›</a:t>
            </a:fld>
            <a:endParaRPr lang="de-DE" dirty="0"/>
          </a:p>
        </p:txBody>
      </p:sp>
    </p:spTree>
    <p:extLst>
      <p:ext uri="{BB962C8B-B14F-4D97-AF65-F5344CB8AC3E}">
        <p14:creationId xmlns:p14="http://schemas.microsoft.com/office/powerpoint/2010/main" val="3501482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de-DE" dirty="0" smtClean="0"/>
              <a:t>Titelmasterformat durch Klicken bearbeiten</a:t>
            </a:r>
            <a:endParaRPr lang="de-AT" dirty="0"/>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6"/>
          <p:cNvSpPr>
            <a:spLocks noGrp="1" noChangeArrowheads="1"/>
          </p:cNvSpPr>
          <p:nvPr>
            <p:ph type="sldNum" sz="quarter" idx="10"/>
          </p:nvPr>
        </p:nvSpPr>
        <p:spPr/>
        <p:txBody>
          <a:bodyPr/>
          <a:lstStyle>
            <a:lvl1pPr>
              <a:defRPr/>
            </a:lvl1pPr>
          </a:lstStyle>
          <a:p>
            <a:pPr>
              <a:defRPr/>
            </a:pPr>
            <a:fld id="{D41A6EB5-2095-41ED-8078-AAFCBD0B4950}" type="slidenum">
              <a:rPr lang="de-DE"/>
              <a:pPr>
                <a:defRPr/>
              </a:pPr>
              <a:t>‹Nr.›</a:t>
            </a:fld>
            <a:endParaRPr lang="de-DE" dirty="0"/>
          </a:p>
        </p:txBody>
      </p:sp>
    </p:spTree>
    <p:extLst>
      <p:ext uri="{BB962C8B-B14F-4D97-AF65-F5344CB8AC3E}">
        <p14:creationId xmlns:p14="http://schemas.microsoft.com/office/powerpoint/2010/main" val="2090905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314325" y="214313"/>
            <a:ext cx="5114925" cy="592137"/>
          </a:xfrm>
        </p:spPr>
        <p:txBody>
          <a:bodyPr/>
          <a:lstStyle/>
          <a:p>
            <a:r>
              <a:rPr lang="de-DE" smtClean="0"/>
              <a:t>Titelmasterformat durch Klicken bearbeiten</a:t>
            </a:r>
            <a:endParaRPr lang="de-AT"/>
          </a:p>
        </p:txBody>
      </p:sp>
      <p:sp>
        <p:nvSpPr>
          <p:cNvPr id="5" name="Tabellenplatzhalter 4"/>
          <p:cNvSpPr>
            <a:spLocks noGrp="1"/>
          </p:cNvSpPr>
          <p:nvPr>
            <p:ph type="tbl" sz="quarter" idx="11"/>
          </p:nvPr>
        </p:nvSpPr>
        <p:spPr>
          <a:xfrm>
            <a:off x="314324" y="1285874"/>
            <a:ext cx="8543955" cy="5000645"/>
          </a:xfrm>
        </p:spPr>
        <p:txBody>
          <a:bodyPr/>
          <a:lstStyle/>
          <a:p>
            <a:pPr lvl="0"/>
            <a:endParaRPr lang="de-AT" noProof="0"/>
          </a:p>
        </p:txBody>
      </p:sp>
      <p:sp>
        <p:nvSpPr>
          <p:cNvPr id="4" name="Rectangle 6"/>
          <p:cNvSpPr>
            <a:spLocks noGrp="1" noChangeArrowheads="1"/>
          </p:cNvSpPr>
          <p:nvPr>
            <p:ph type="sldNum" sz="quarter" idx="12"/>
          </p:nvPr>
        </p:nvSpPr>
        <p:spPr/>
        <p:txBody>
          <a:bodyPr/>
          <a:lstStyle>
            <a:lvl1pPr>
              <a:defRPr/>
            </a:lvl1pPr>
          </a:lstStyle>
          <a:p>
            <a:pPr>
              <a:defRPr/>
            </a:pPr>
            <a:fld id="{5B89380C-9159-4182-ABDA-41722F0908D1}" type="slidenum">
              <a:rPr lang="de-DE"/>
              <a:pPr>
                <a:defRPr/>
              </a:pPr>
              <a:t>‹Nr.›</a:t>
            </a:fld>
            <a:endParaRPr lang="de-DE" dirty="0"/>
          </a:p>
        </p:txBody>
      </p:sp>
    </p:spTree>
    <p:extLst>
      <p:ext uri="{BB962C8B-B14F-4D97-AF65-F5344CB8AC3E}">
        <p14:creationId xmlns:p14="http://schemas.microsoft.com/office/powerpoint/2010/main" val="976147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314325" y="214313"/>
            <a:ext cx="5114925" cy="592137"/>
          </a:xfrm>
        </p:spPr>
        <p:txBody>
          <a:bodyPr/>
          <a:lstStyle/>
          <a:p>
            <a:r>
              <a:rPr lang="de-DE" dirty="0" smtClean="0"/>
              <a:t>Titelmasterformat durch Klicken bearbeiten</a:t>
            </a:r>
            <a:endParaRPr lang="de-AT" dirty="0"/>
          </a:p>
        </p:txBody>
      </p:sp>
      <p:sp>
        <p:nvSpPr>
          <p:cNvPr id="5" name="Inhaltsplatzhalter 4"/>
          <p:cNvSpPr>
            <a:spLocks noGrp="1"/>
          </p:cNvSpPr>
          <p:nvPr>
            <p:ph sz="quarter" idx="11"/>
          </p:nvPr>
        </p:nvSpPr>
        <p:spPr>
          <a:xfrm>
            <a:off x="314325" y="1214438"/>
            <a:ext cx="8358217" cy="5072062"/>
          </a:xfrm>
        </p:spPr>
        <p:txBody>
          <a:bodyPr/>
          <a:lstStyle>
            <a:lvl1pPr>
              <a:defRPr sz="2800"/>
            </a:lvl1pPr>
            <a:lvl2pPr>
              <a:defRPr sz="2600"/>
            </a:lvl2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Rectangle 6"/>
          <p:cNvSpPr>
            <a:spLocks noGrp="1" noChangeArrowheads="1"/>
          </p:cNvSpPr>
          <p:nvPr>
            <p:ph type="sldNum" sz="quarter" idx="12"/>
          </p:nvPr>
        </p:nvSpPr>
        <p:spPr/>
        <p:txBody>
          <a:bodyPr/>
          <a:lstStyle>
            <a:lvl1pPr>
              <a:defRPr/>
            </a:lvl1pPr>
          </a:lstStyle>
          <a:p>
            <a:pPr>
              <a:defRPr/>
            </a:pPr>
            <a:fld id="{C82C1E8F-B5F6-4EB4-9FFB-798F286B9A5F}" type="slidenum">
              <a:rPr lang="de-DE"/>
              <a:pPr>
                <a:defRPr/>
              </a:pPr>
              <a:t>‹Nr.›</a:t>
            </a:fld>
            <a:endParaRPr lang="de-DE" dirty="0"/>
          </a:p>
        </p:txBody>
      </p:sp>
    </p:spTree>
    <p:extLst>
      <p:ext uri="{BB962C8B-B14F-4D97-AF65-F5344CB8AC3E}">
        <p14:creationId xmlns:p14="http://schemas.microsoft.com/office/powerpoint/2010/main" val="2973888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CC0473F6-E294-45D6-B29B-5A247B4417CF}" type="datetimeFigureOut">
              <a:rPr lang="de-AT" smtClean="0">
                <a:solidFill>
                  <a:srgbClr val="000000"/>
                </a:solidFill>
                <a:latin typeface="Arial" charset="0"/>
                <a:cs typeface="Arial" charset="0"/>
              </a:rPr>
              <a:pPr fontAlgn="base">
                <a:spcBef>
                  <a:spcPct val="0"/>
                </a:spcBef>
                <a:spcAft>
                  <a:spcPct val="0"/>
                </a:spcAft>
              </a:pPr>
              <a:t>20.06.2016</a:t>
            </a:fld>
            <a:endParaRPr lang="de-AT">
              <a:solidFill>
                <a:srgbClr val="000000"/>
              </a:solidFill>
              <a:latin typeface="Arial" charset="0"/>
              <a:cs typeface="Arial" charset="0"/>
            </a:endParaRPr>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de-AT">
              <a:solidFill>
                <a:srgbClr val="000000"/>
              </a:solidFill>
              <a:latin typeface="Arial" charset="0"/>
              <a:cs typeface="Arial" charset="0"/>
            </a:endParaRPr>
          </a:p>
        </p:txBody>
      </p:sp>
      <p:sp>
        <p:nvSpPr>
          <p:cNvPr id="4" name="Foliennummernplatzhalter 3"/>
          <p:cNvSpPr>
            <a:spLocks noGrp="1"/>
          </p:cNvSpPr>
          <p:nvPr>
            <p:ph type="sldNum" sz="quarter" idx="12"/>
          </p:nvPr>
        </p:nvSpPr>
        <p:spPr/>
        <p:txBody>
          <a:bodyPr/>
          <a:lstStyle/>
          <a:p>
            <a:fld id="{D8CC55F9-038E-4977-BEC2-90116075CD23}" type="slidenum">
              <a:rPr smtClean="0"/>
              <a:pPr/>
              <a:t>‹Nr.›</a:t>
            </a:fld>
            <a:endParaRPr/>
          </a:p>
        </p:txBody>
      </p:sp>
    </p:spTree>
    <p:extLst>
      <p:ext uri="{BB962C8B-B14F-4D97-AF65-F5344CB8AC3E}">
        <p14:creationId xmlns:p14="http://schemas.microsoft.com/office/powerpoint/2010/main" val="390106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Rectangle 6"/>
          <p:cNvSpPr txBox="1">
            <a:spLocks noChangeArrowheads="1"/>
          </p:cNvSpPr>
          <p:nvPr/>
        </p:nvSpPr>
        <p:spPr bwMode="auto">
          <a:xfrm>
            <a:off x="6804025" y="6545263"/>
            <a:ext cx="2133600" cy="196850"/>
          </a:xfrm>
          <a:prstGeom prst="rect">
            <a:avLst/>
          </a:prstGeom>
          <a:noFill/>
          <a:ln w="9525">
            <a:noFill/>
            <a:miter lim="800000"/>
            <a:headEnd/>
            <a:tailEnd/>
          </a:ln>
          <a:effectLst/>
        </p:spPr>
        <p:txBody>
          <a:bodyPr/>
          <a:lstStyle>
            <a:lvl1pPr>
              <a:defRPr sz="1000">
                <a:solidFill>
                  <a:schemeClr val="accent2">
                    <a:lumMod val="75000"/>
                  </a:schemeClr>
                </a:solidFill>
              </a:defRPr>
            </a:lvl1pPr>
          </a:lstStyle>
          <a:p>
            <a:pPr algn="r" fontAlgn="base">
              <a:spcBef>
                <a:spcPct val="0"/>
              </a:spcBef>
              <a:spcAft>
                <a:spcPct val="0"/>
              </a:spcAft>
              <a:defRPr/>
            </a:pPr>
            <a:fld id="{49C4D6A4-6977-4370-ACFA-C74A8FED89B7}" type="slidenum">
              <a:rPr lang="de-DE" smtClean="0">
                <a:solidFill>
                  <a:srgbClr val="333399">
                    <a:lumMod val="75000"/>
                  </a:srgbClr>
                </a:solidFill>
                <a:cs typeface="Arial" charset="0"/>
              </a:rPr>
              <a:pPr algn="r" fontAlgn="base">
                <a:spcBef>
                  <a:spcPct val="0"/>
                </a:spcBef>
                <a:spcAft>
                  <a:spcPct val="0"/>
                </a:spcAft>
                <a:defRPr/>
              </a:pPr>
              <a:t>‹Nr.›</a:t>
            </a:fld>
            <a:endParaRPr lang="de-DE" dirty="0">
              <a:solidFill>
                <a:srgbClr val="333399">
                  <a:lumMod val="75000"/>
                </a:srgbClr>
              </a:solidFill>
              <a:cs typeface="Arial" charset="0"/>
            </a:endParaRPr>
          </a:p>
        </p:txBody>
      </p:sp>
      <p:sp>
        <p:nvSpPr>
          <p:cNvPr id="2" name="Titel 1"/>
          <p:cNvSpPr>
            <a:spLocks noGrp="1"/>
          </p:cNvSpPr>
          <p:nvPr>
            <p:ph type="title"/>
          </p:nvPr>
        </p:nvSpPr>
        <p:spPr>
          <a:xfrm>
            <a:off x="314325" y="214313"/>
            <a:ext cx="5114925" cy="592137"/>
          </a:xfrm>
        </p:spPr>
        <p:txBody>
          <a:bodyPr/>
          <a:lstStyle/>
          <a:p>
            <a:r>
              <a:rPr lang="de-DE" smtClean="0"/>
              <a:t>Titelmasterformat durch Klicken bearbeiten</a:t>
            </a:r>
            <a:endParaRPr lang="de-AT"/>
          </a:p>
        </p:txBody>
      </p:sp>
      <p:sp>
        <p:nvSpPr>
          <p:cNvPr id="6" name="Textplatzhalter 5"/>
          <p:cNvSpPr>
            <a:spLocks noGrp="1"/>
          </p:cNvSpPr>
          <p:nvPr>
            <p:ph type="body" sz="quarter" idx="11"/>
          </p:nvPr>
        </p:nvSpPr>
        <p:spPr>
          <a:xfrm>
            <a:off x="314325" y="1285860"/>
            <a:ext cx="8358217" cy="4857770"/>
          </a:xfrm>
        </p:spPr>
        <p:txBody>
          <a:bodyPr/>
          <a:lstStyle>
            <a:lvl1pPr>
              <a:defRPr sz="2800"/>
            </a:lvl1pPr>
            <a:lvl2pPr>
              <a:defRPr sz="2600"/>
            </a:lvl2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5" name="Foliennummernplatzhalter 2"/>
          <p:cNvSpPr>
            <a:spLocks noGrp="1"/>
          </p:cNvSpPr>
          <p:nvPr>
            <p:ph type="sldNum" sz="quarter" idx="12"/>
          </p:nvPr>
        </p:nvSpPr>
        <p:spPr/>
        <p:txBody>
          <a:bodyPr/>
          <a:lstStyle>
            <a:lvl1pPr>
              <a:defRPr/>
            </a:lvl1pPr>
          </a:lstStyle>
          <a:p>
            <a:pPr>
              <a:defRPr/>
            </a:pPr>
            <a:fld id="{10B3CC51-BB5B-49D7-95A0-8F953F6F0407}" type="slidenum">
              <a:rPr lang="de-DE"/>
              <a:pPr>
                <a:defRPr/>
              </a:pPr>
              <a:t>‹Nr.›</a:t>
            </a:fld>
            <a:endParaRPr lang="de-DE" dirty="0"/>
          </a:p>
        </p:txBody>
      </p:sp>
    </p:spTree>
    <p:extLst>
      <p:ext uri="{BB962C8B-B14F-4D97-AF65-F5344CB8AC3E}">
        <p14:creationId xmlns:p14="http://schemas.microsoft.com/office/powerpoint/2010/main" val="271336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14324" y="214290"/>
            <a:ext cx="5114932" cy="592123"/>
          </a:xfrm>
        </p:spPr>
        <p:txBody>
          <a:bodyPr/>
          <a:lstStyle>
            <a:lvl1pPr algn="l">
              <a:defRPr sz="2400">
                <a:solidFill>
                  <a:schemeClr val="accent2">
                    <a:lumMod val="50000"/>
                  </a:schemeClr>
                </a:solidFill>
              </a:defRPr>
            </a:lvl1pPr>
          </a:lstStyle>
          <a:p>
            <a:r>
              <a:rPr lang="de-DE" dirty="0" smtClean="0"/>
              <a:t>Titelmasterformat durch Klicken bearbeiten</a:t>
            </a:r>
            <a:endParaRPr lang="de-AT" dirty="0"/>
          </a:p>
        </p:txBody>
      </p:sp>
      <p:sp>
        <p:nvSpPr>
          <p:cNvPr id="3" name="Inhaltsplatzhalter 2"/>
          <p:cNvSpPr>
            <a:spLocks noGrp="1"/>
          </p:cNvSpPr>
          <p:nvPr>
            <p:ph idx="1"/>
          </p:nvPr>
        </p:nvSpPr>
        <p:spPr>
          <a:xfrm>
            <a:off x="4572000" y="1357298"/>
            <a:ext cx="4114800" cy="4768865"/>
          </a:xfrm>
        </p:spPr>
        <p:txBody>
          <a:bodyPr/>
          <a:lstStyle>
            <a:lvl1pPr>
              <a:buFont typeface="Wingdings" pitchFamily="2" charset="2"/>
              <a:buChar char="Ø"/>
              <a:defRPr sz="2400"/>
            </a:lvl1pPr>
            <a:lvl2pPr>
              <a:defRPr sz="2200"/>
            </a:lvl2pPr>
            <a:lvl3pPr>
              <a:defRPr sz="2000"/>
            </a:lvl3pPr>
            <a:lvl4pPr>
              <a:defRPr sz="1800"/>
            </a:lvl4pPr>
            <a:lvl5pPr>
              <a:defRPr sz="18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Rectangle 6"/>
          <p:cNvSpPr>
            <a:spLocks noGrp="1" noChangeArrowheads="1"/>
          </p:cNvSpPr>
          <p:nvPr>
            <p:ph type="sldNum" sz="quarter" idx="10"/>
          </p:nvPr>
        </p:nvSpPr>
        <p:spPr/>
        <p:txBody>
          <a:bodyPr/>
          <a:lstStyle>
            <a:lvl1pPr>
              <a:defRPr/>
            </a:lvl1pPr>
          </a:lstStyle>
          <a:p>
            <a:pPr>
              <a:defRPr/>
            </a:pPr>
            <a:fld id="{CC56A4B0-9471-4FBC-8FB1-6FD84039EBC0}" type="slidenum">
              <a:rPr lang="de-DE"/>
              <a:pPr>
                <a:defRPr/>
              </a:pPr>
              <a:t>‹Nr.›</a:t>
            </a:fld>
            <a:endParaRPr lang="de-DE" dirty="0"/>
          </a:p>
        </p:txBody>
      </p:sp>
    </p:spTree>
    <p:extLst>
      <p:ext uri="{BB962C8B-B14F-4D97-AF65-F5344CB8AC3E}">
        <p14:creationId xmlns:p14="http://schemas.microsoft.com/office/powerpoint/2010/main" val="112582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14324" y="214290"/>
            <a:ext cx="5114932" cy="592123"/>
          </a:xfrm>
        </p:spPr>
        <p:txBody>
          <a:bodyPr/>
          <a:lstStyle>
            <a:lvl1pPr algn="l">
              <a:defRPr/>
            </a:lvl1pPr>
          </a:lstStyle>
          <a:p>
            <a:r>
              <a:rPr lang="de-DE" dirty="0" smtClean="0"/>
              <a:t>Titelmasterformat durch Klicken bearbeiten</a:t>
            </a:r>
            <a:endParaRPr lang="de-AT" dirty="0"/>
          </a:p>
        </p:txBody>
      </p:sp>
      <p:sp>
        <p:nvSpPr>
          <p:cNvPr id="3" name="Inhaltsplatzhalter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6"/>
          <p:cNvSpPr>
            <a:spLocks noGrp="1" noChangeArrowheads="1"/>
          </p:cNvSpPr>
          <p:nvPr>
            <p:ph type="sldNum" sz="quarter" idx="10"/>
          </p:nvPr>
        </p:nvSpPr>
        <p:spPr/>
        <p:txBody>
          <a:bodyPr/>
          <a:lstStyle>
            <a:lvl1pPr>
              <a:defRPr/>
            </a:lvl1pPr>
          </a:lstStyle>
          <a:p>
            <a:pPr>
              <a:defRPr/>
            </a:pPr>
            <a:fld id="{476BEC61-BFB3-4352-B7C8-13ECE7CB9276}" type="slidenum">
              <a:rPr lang="de-DE"/>
              <a:pPr>
                <a:defRPr/>
              </a:pPr>
              <a:t>‹Nr.›</a:t>
            </a:fld>
            <a:endParaRPr lang="de-DE" dirty="0"/>
          </a:p>
        </p:txBody>
      </p:sp>
    </p:spTree>
    <p:extLst>
      <p:ext uri="{BB962C8B-B14F-4D97-AF65-F5344CB8AC3E}">
        <p14:creationId xmlns:p14="http://schemas.microsoft.com/office/powerpoint/2010/main" val="3419914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8" name="Titel 1"/>
          <p:cNvSpPr>
            <a:spLocks noGrp="1"/>
          </p:cNvSpPr>
          <p:nvPr>
            <p:ph type="title"/>
          </p:nvPr>
        </p:nvSpPr>
        <p:spPr>
          <a:xfrm>
            <a:off x="314324" y="214290"/>
            <a:ext cx="5114932" cy="592123"/>
          </a:xfrm>
        </p:spPr>
        <p:txBody>
          <a:bodyPr/>
          <a:lstStyle>
            <a:lvl1pPr algn="l">
              <a:defRPr/>
            </a:lvl1pPr>
          </a:lstStyle>
          <a:p>
            <a:r>
              <a:rPr lang="de-DE" dirty="0" smtClean="0"/>
              <a:t>Titelmasterformat durch Klicken bearbeiten</a:t>
            </a:r>
            <a:endParaRPr lang="de-AT" dirty="0"/>
          </a:p>
        </p:txBody>
      </p:sp>
      <p:sp>
        <p:nvSpPr>
          <p:cNvPr id="7" name="Rectangle 6"/>
          <p:cNvSpPr>
            <a:spLocks noGrp="1" noChangeArrowheads="1"/>
          </p:cNvSpPr>
          <p:nvPr>
            <p:ph type="sldNum" sz="quarter" idx="10"/>
          </p:nvPr>
        </p:nvSpPr>
        <p:spPr/>
        <p:txBody>
          <a:bodyPr/>
          <a:lstStyle>
            <a:lvl1pPr>
              <a:defRPr/>
            </a:lvl1pPr>
          </a:lstStyle>
          <a:p>
            <a:pPr>
              <a:defRPr/>
            </a:pPr>
            <a:fld id="{876D0708-75EE-40D7-A81A-6B5252BA5BC3}" type="slidenum">
              <a:rPr lang="de-DE"/>
              <a:pPr>
                <a:defRPr/>
              </a:pPr>
              <a:t>‹Nr.›</a:t>
            </a:fld>
            <a:endParaRPr lang="de-DE" dirty="0"/>
          </a:p>
        </p:txBody>
      </p:sp>
    </p:spTree>
    <p:extLst>
      <p:ext uri="{BB962C8B-B14F-4D97-AF65-F5344CB8AC3E}">
        <p14:creationId xmlns:p14="http://schemas.microsoft.com/office/powerpoint/2010/main" val="281338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4" name="Titel 1"/>
          <p:cNvSpPr>
            <a:spLocks noGrp="1"/>
          </p:cNvSpPr>
          <p:nvPr>
            <p:ph type="title"/>
          </p:nvPr>
        </p:nvSpPr>
        <p:spPr>
          <a:xfrm>
            <a:off x="314324" y="214290"/>
            <a:ext cx="5114932" cy="592123"/>
          </a:xfrm>
        </p:spPr>
        <p:txBody>
          <a:bodyPr/>
          <a:lstStyle>
            <a:lvl1pPr algn="l">
              <a:defRPr/>
            </a:lvl1pPr>
          </a:lstStyle>
          <a:p>
            <a:r>
              <a:rPr lang="de-DE" dirty="0" smtClean="0"/>
              <a:t>Titelmasterformat durch Klicken bearbeiten</a:t>
            </a:r>
            <a:endParaRPr lang="de-AT" dirty="0"/>
          </a:p>
        </p:txBody>
      </p:sp>
      <p:sp>
        <p:nvSpPr>
          <p:cNvPr id="3" name="Rectangle 6"/>
          <p:cNvSpPr>
            <a:spLocks noGrp="1" noChangeArrowheads="1"/>
          </p:cNvSpPr>
          <p:nvPr>
            <p:ph type="sldNum" sz="quarter" idx="10"/>
          </p:nvPr>
        </p:nvSpPr>
        <p:spPr/>
        <p:txBody>
          <a:bodyPr/>
          <a:lstStyle>
            <a:lvl1pPr>
              <a:defRPr/>
            </a:lvl1pPr>
          </a:lstStyle>
          <a:p>
            <a:pPr>
              <a:defRPr/>
            </a:pPr>
            <a:fld id="{A2885BA8-55E4-40CF-844E-AE80406FE0E7}" type="slidenum">
              <a:rPr lang="de-DE"/>
              <a:pPr>
                <a:defRPr/>
              </a:pPr>
              <a:t>‹Nr.›</a:t>
            </a:fld>
            <a:endParaRPr lang="de-DE" dirty="0"/>
          </a:p>
        </p:txBody>
      </p:sp>
    </p:spTree>
    <p:extLst>
      <p:ext uri="{BB962C8B-B14F-4D97-AF65-F5344CB8AC3E}">
        <p14:creationId xmlns:p14="http://schemas.microsoft.com/office/powerpoint/2010/main" val="127043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de-DE" dirty="0" smtClean="0"/>
              <a:t>Titelmasterformat durch Klicken bearbeiten</a:t>
            </a:r>
            <a:endParaRPr lang="de-AT" dirty="0"/>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6"/>
          <p:cNvSpPr>
            <a:spLocks noGrp="1" noChangeArrowheads="1"/>
          </p:cNvSpPr>
          <p:nvPr>
            <p:ph type="sldNum" sz="quarter" idx="10"/>
          </p:nvPr>
        </p:nvSpPr>
        <p:spPr/>
        <p:txBody>
          <a:bodyPr/>
          <a:lstStyle>
            <a:lvl1pPr>
              <a:defRPr/>
            </a:lvl1pPr>
          </a:lstStyle>
          <a:p>
            <a:pPr>
              <a:defRPr/>
            </a:pPr>
            <a:fld id="{D41A6EB5-2095-41ED-8078-AAFCBD0B4950}" type="slidenum">
              <a:rPr lang="de-DE"/>
              <a:pPr>
                <a:defRPr/>
              </a:pPr>
              <a:t>‹Nr.›</a:t>
            </a:fld>
            <a:endParaRPr lang="de-DE" dirty="0"/>
          </a:p>
        </p:txBody>
      </p:sp>
    </p:spTree>
    <p:extLst>
      <p:ext uri="{BB962C8B-B14F-4D97-AF65-F5344CB8AC3E}">
        <p14:creationId xmlns:p14="http://schemas.microsoft.com/office/powerpoint/2010/main" val="58716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314325" y="214313"/>
            <a:ext cx="5114925" cy="592137"/>
          </a:xfrm>
        </p:spPr>
        <p:txBody>
          <a:bodyPr/>
          <a:lstStyle/>
          <a:p>
            <a:r>
              <a:rPr lang="de-DE" smtClean="0"/>
              <a:t>Titelmasterformat durch Klicken bearbeiten</a:t>
            </a:r>
            <a:endParaRPr lang="de-AT"/>
          </a:p>
        </p:txBody>
      </p:sp>
      <p:sp>
        <p:nvSpPr>
          <p:cNvPr id="5" name="Tabellenplatzhalter 4"/>
          <p:cNvSpPr>
            <a:spLocks noGrp="1"/>
          </p:cNvSpPr>
          <p:nvPr>
            <p:ph type="tbl" sz="quarter" idx="11"/>
          </p:nvPr>
        </p:nvSpPr>
        <p:spPr>
          <a:xfrm>
            <a:off x="314324" y="1285874"/>
            <a:ext cx="8543955" cy="5000645"/>
          </a:xfrm>
        </p:spPr>
        <p:txBody>
          <a:bodyPr/>
          <a:lstStyle/>
          <a:p>
            <a:pPr lvl="0"/>
            <a:endParaRPr lang="de-AT" noProof="0"/>
          </a:p>
        </p:txBody>
      </p:sp>
      <p:sp>
        <p:nvSpPr>
          <p:cNvPr id="4" name="Rectangle 6"/>
          <p:cNvSpPr>
            <a:spLocks noGrp="1" noChangeArrowheads="1"/>
          </p:cNvSpPr>
          <p:nvPr>
            <p:ph type="sldNum" sz="quarter" idx="12"/>
          </p:nvPr>
        </p:nvSpPr>
        <p:spPr/>
        <p:txBody>
          <a:bodyPr/>
          <a:lstStyle>
            <a:lvl1pPr>
              <a:defRPr/>
            </a:lvl1pPr>
          </a:lstStyle>
          <a:p>
            <a:pPr>
              <a:defRPr/>
            </a:pPr>
            <a:fld id="{5B89380C-9159-4182-ABDA-41722F0908D1}" type="slidenum">
              <a:rPr lang="de-DE"/>
              <a:pPr>
                <a:defRPr/>
              </a:pPr>
              <a:t>‹Nr.›</a:t>
            </a:fld>
            <a:endParaRPr lang="de-DE" dirty="0"/>
          </a:p>
        </p:txBody>
      </p:sp>
    </p:spTree>
    <p:extLst>
      <p:ext uri="{BB962C8B-B14F-4D97-AF65-F5344CB8AC3E}">
        <p14:creationId xmlns:p14="http://schemas.microsoft.com/office/powerpoint/2010/main" val="7932963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1.jpeg"/><Relationship Id="rId5" Type="http://schemas.openxmlformats.org/officeDocument/2006/relationships/slideLayout" Target="../slideLayouts/slideLayout7.xml"/><Relationship Id="rId10" Type="http://schemas.openxmlformats.org/officeDocument/2006/relationships/theme" Target="../theme/theme3.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4.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jpeg"/><Relationship Id="rId5" Type="http://schemas.openxmlformats.org/officeDocument/2006/relationships/slideLayout" Target="../slideLayouts/slideLayout25.xml"/><Relationship Id="rId10" Type="http://schemas.openxmlformats.org/officeDocument/2006/relationships/theme" Target="../theme/theme5.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B4929FE7-F3E1-4A6F-99A0-F7378AA75A0A}" type="datetimeFigureOut">
              <a:rPr lang="de-DE">
                <a:solidFill>
                  <a:prstClr val="black">
                    <a:tint val="75000"/>
                  </a:prstClr>
                </a:solidFill>
                <a:latin typeface="Arial" charset="0"/>
                <a:cs typeface="Arial" charset="0"/>
              </a:rPr>
              <a:pPr fontAlgn="base">
                <a:spcBef>
                  <a:spcPct val="0"/>
                </a:spcBef>
                <a:spcAft>
                  <a:spcPct val="0"/>
                </a:spcAft>
                <a:defRPr/>
              </a:pPr>
              <a:t>20.06.2016</a:t>
            </a:fld>
            <a:endParaRPr lang="de-AT">
              <a:solidFill>
                <a:prstClr val="black">
                  <a:tint val="75000"/>
                </a:prstClr>
              </a:solidFill>
              <a:latin typeface="Arial" charset="0"/>
              <a:cs typeface="Arial" charset="0"/>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de-AT">
              <a:solidFill>
                <a:prstClr val="black">
                  <a:tint val="75000"/>
                </a:prstClr>
              </a:solidFill>
              <a:latin typeface="Arial" charset="0"/>
              <a:cs typeface="Arial" charset="0"/>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D656E44-6B84-4940-9D24-3C36DF1E5EC6}" type="slidenum">
              <a:rPr lang="de-AT">
                <a:solidFill>
                  <a:prstClr val="black">
                    <a:tint val="75000"/>
                  </a:prstClr>
                </a:solidFill>
                <a:latin typeface="Arial" charset="0"/>
                <a:cs typeface="Arial" charset="0"/>
              </a:rPr>
              <a:pPr fontAlgn="base">
                <a:spcBef>
                  <a:spcPct val="0"/>
                </a:spcBef>
                <a:spcAft>
                  <a:spcPct val="0"/>
                </a:spcAft>
                <a:defRPr/>
              </a:pPr>
              <a:t>‹Nr.›</a:t>
            </a:fld>
            <a:endParaRPr lang="de-AT">
              <a:solidFill>
                <a:prstClr val="black">
                  <a:tint val="75000"/>
                </a:prstClr>
              </a:solidFill>
              <a:latin typeface="Arial" charset="0"/>
              <a:cs typeface="Arial" charset="0"/>
            </a:endParaRPr>
          </a:p>
        </p:txBody>
      </p:sp>
      <p:pic>
        <p:nvPicPr>
          <p:cNvPr id="1029" name="Picture 2" descr="http://www.fh-krems.ac.at/news-presse/logos/resolveUid/0e2f09ff6615744f7d3da268e9de8552"/>
          <p:cNvPicPr>
            <a:picLocks noChangeAspect="1" noChangeArrowheads="1"/>
          </p:cNvPicPr>
          <p:nvPr/>
        </p:nvPicPr>
        <p:blipFill>
          <a:blip r:embed="rId3" cstate="print"/>
          <a:srcRect/>
          <a:stretch>
            <a:fillRect/>
          </a:stretch>
        </p:blipFill>
        <p:spPr bwMode="auto">
          <a:xfrm>
            <a:off x="3344863" y="1428750"/>
            <a:ext cx="2454275" cy="539750"/>
          </a:xfrm>
          <a:prstGeom prst="rect">
            <a:avLst/>
          </a:prstGeom>
          <a:noFill/>
          <a:ln w="9525">
            <a:noFill/>
            <a:miter lim="800000"/>
            <a:headEnd/>
            <a:tailEnd/>
          </a:ln>
        </p:spPr>
      </p:pic>
      <p:sp>
        <p:nvSpPr>
          <p:cNvPr id="9" name="Textfeld 8"/>
          <p:cNvSpPr txBox="1"/>
          <p:nvPr/>
        </p:nvSpPr>
        <p:spPr>
          <a:xfrm>
            <a:off x="0" y="2000250"/>
            <a:ext cx="9144000" cy="584200"/>
          </a:xfrm>
          <a:prstGeom prst="rect">
            <a:avLst/>
          </a:prstGeom>
          <a:noFill/>
        </p:spPr>
        <p:txBody>
          <a:bodyPr>
            <a:spAutoFit/>
          </a:bodyPr>
          <a:lstStyle/>
          <a:p>
            <a:pPr algn="ctr">
              <a:defRPr/>
            </a:pPr>
            <a:r>
              <a:rPr lang="de-AT" sz="1600" dirty="0">
                <a:solidFill>
                  <a:srgbClr val="424456"/>
                </a:solidFill>
                <a:latin typeface="Verdana" pitchFamily="34" charset="0"/>
                <a:ea typeface="Verdana" pitchFamily="34" charset="0"/>
                <a:cs typeface="Verdana" pitchFamily="34" charset="0"/>
              </a:rPr>
              <a:t>     </a:t>
            </a:r>
          </a:p>
          <a:p>
            <a:pPr algn="ctr">
              <a:defRPr/>
            </a:pPr>
            <a:r>
              <a:rPr lang="de-AT" sz="1600" dirty="0" err="1">
                <a:solidFill>
                  <a:srgbClr val="262673"/>
                </a:solidFill>
                <a:latin typeface="Verdana" pitchFamily="34" charset="0"/>
                <a:ea typeface="Verdana" pitchFamily="34" charset="0"/>
                <a:cs typeface="Verdana" pitchFamily="34" charset="0"/>
              </a:rPr>
              <a:t>Studying</a:t>
            </a:r>
            <a:r>
              <a:rPr lang="de-AT" sz="1600" dirty="0">
                <a:solidFill>
                  <a:srgbClr val="262673"/>
                </a:solidFill>
                <a:latin typeface="Verdana" pitchFamily="34" charset="0"/>
                <a:ea typeface="Verdana" pitchFamily="34" charset="0"/>
                <a:cs typeface="Verdana" pitchFamily="34" charset="0"/>
              </a:rPr>
              <a:t> </a:t>
            </a:r>
            <a:r>
              <a:rPr lang="de-AT" sz="1600" dirty="0" err="1">
                <a:solidFill>
                  <a:srgbClr val="262673"/>
                </a:solidFill>
                <a:latin typeface="Verdana" pitchFamily="34" charset="0"/>
                <a:ea typeface="Verdana" pitchFamily="34" charset="0"/>
                <a:cs typeface="Verdana" pitchFamily="34" charset="0"/>
              </a:rPr>
              <a:t>the</a:t>
            </a:r>
            <a:r>
              <a:rPr lang="de-AT" sz="1600" dirty="0">
                <a:solidFill>
                  <a:srgbClr val="262673"/>
                </a:solidFill>
                <a:latin typeface="Verdana" pitchFamily="34" charset="0"/>
                <a:ea typeface="Verdana" pitchFamily="34" charset="0"/>
                <a:cs typeface="Verdana" pitchFamily="34" charset="0"/>
              </a:rPr>
              <a:t> international </a:t>
            </a:r>
            <a:r>
              <a:rPr lang="de-AT" sz="1600" dirty="0" err="1">
                <a:solidFill>
                  <a:srgbClr val="262673"/>
                </a:solidFill>
                <a:latin typeface="Verdana" pitchFamily="34" charset="0"/>
                <a:ea typeface="Verdana" pitchFamily="34" charset="0"/>
                <a:cs typeface="Verdana" pitchFamily="34" charset="0"/>
              </a:rPr>
              <a:t>way</a:t>
            </a:r>
            <a:endParaRPr lang="de-AT" sz="1600" dirty="0">
              <a:solidFill>
                <a:srgbClr val="262673"/>
              </a:solidFill>
              <a:latin typeface="Verdana" pitchFamily="34" charset="0"/>
              <a:ea typeface="Verdana" pitchFamily="34" charset="0"/>
              <a:cs typeface="Verdana" pitchFamily="34" charset="0"/>
            </a:endParaRPr>
          </a:p>
        </p:txBody>
      </p:sp>
      <p:pic>
        <p:nvPicPr>
          <p:cNvPr id="1031" name="Picture 8" descr="X:\Webmaster,Logos, Photos, Graphik\druckmittel\Messewand\Banner_150dpi_ppt_ohne.jpg"/>
          <p:cNvPicPr>
            <a:picLocks noChangeAspect="1" noChangeArrowheads="1"/>
          </p:cNvPicPr>
          <p:nvPr/>
        </p:nvPicPr>
        <p:blipFill>
          <a:blip r:embed="rId4" cstate="print"/>
          <a:srcRect/>
          <a:stretch>
            <a:fillRect/>
          </a:stretch>
        </p:blipFill>
        <p:spPr bwMode="auto">
          <a:xfrm>
            <a:off x="0" y="0"/>
            <a:ext cx="9140825" cy="1169988"/>
          </a:xfrm>
          <a:prstGeom prst="rect">
            <a:avLst/>
          </a:prstGeom>
          <a:noFill/>
          <a:ln w="9525">
            <a:noFill/>
            <a:miter lim="800000"/>
            <a:headEnd/>
            <a:tailEnd/>
          </a:ln>
        </p:spPr>
      </p:pic>
    </p:spTree>
    <p:extLst>
      <p:ext uri="{BB962C8B-B14F-4D97-AF65-F5344CB8AC3E}">
        <p14:creationId xmlns:p14="http://schemas.microsoft.com/office/powerpoint/2010/main" val="277812169"/>
      </p:ext>
    </p:extLst>
  </p:cSld>
  <p:clrMap bg1="lt1" tx1="dk1" bg2="lt2" tx2="dk2" accent1="accent1" accent2="accent2" accent3="accent3" accent4="accent4" accent5="accent5" accent6="accent6" hlink="hlink" folHlink="folHlink"/>
  <p:sldLayoutIdLst>
    <p:sldLayoutId id="2147483661"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B4929FE7-F3E1-4A6F-99A0-F7378AA75A0A}" type="datetimeFigureOut">
              <a:rPr lang="de-DE">
                <a:solidFill>
                  <a:prstClr val="black">
                    <a:tint val="75000"/>
                  </a:prstClr>
                </a:solidFill>
                <a:latin typeface="Arial" charset="0"/>
                <a:cs typeface="Arial" charset="0"/>
              </a:rPr>
              <a:pPr fontAlgn="base">
                <a:spcBef>
                  <a:spcPct val="0"/>
                </a:spcBef>
                <a:spcAft>
                  <a:spcPct val="0"/>
                </a:spcAft>
                <a:defRPr/>
              </a:pPr>
              <a:t>20.06.2016</a:t>
            </a:fld>
            <a:endParaRPr lang="de-AT">
              <a:solidFill>
                <a:prstClr val="black">
                  <a:tint val="75000"/>
                </a:prstClr>
              </a:solidFill>
              <a:latin typeface="Arial" charset="0"/>
              <a:cs typeface="Arial" charset="0"/>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de-AT">
              <a:solidFill>
                <a:prstClr val="black">
                  <a:tint val="75000"/>
                </a:prstClr>
              </a:solidFill>
              <a:latin typeface="Arial" charset="0"/>
              <a:cs typeface="Arial" charset="0"/>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D656E44-6B84-4940-9D24-3C36DF1E5EC6}" type="slidenum">
              <a:rPr lang="de-AT">
                <a:solidFill>
                  <a:prstClr val="black">
                    <a:tint val="75000"/>
                  </a:prstClr>
                </a:solidFill>
                <a:latin typeface="Arial" charset="0"/>
                <a:cs typeface="Arial" charset="0"/>
              </a:rPr>
              <a:pPr fontAlgn="base">
                <a:spcBef>
                  <a:spcPct val="0"/>
                </a:spcBef>
                <a:spcAft>
                  <a:spcPct val="0"/>
                </a:spcAft>
                <a:defRPr/>
              </a:pPr>
              <a:t>‹Nr.›</a:t>
            </a:fld>
            <a:endParaRPr lang="de-AT">
              <a:solidFill>
                <a:prstClr val="black">
                  <a:tint val="75000"/>
                </a:prstClr>
              </a:solidFill>
              <a:latin typeface="Arial" charset="0"/>
              <a:cs typeface="Arial" charset="0"/>
            </a:endParaRPr>
          </a:p>
        </p:txBody>
      </p:sp>
      <p:pic>
        <p:nvPicPr>
          <p:cNvPr id="1029" name="Picture 2" descr="http://www.fh-krems.ac.at/news-presse/logos/resolveUid/0e2f09ff6615744f7d3da268e9de8552"/>
          <p:cNvPicPr>
            <a:picLocks noChangeAspect="1" noChangeArrowheads="1"/>
          </p:cNvPicPr>
          <p:nvPr/>
        </p:nvPicPr>
        <p:blipFill>
          <a:blip r:embed="rId3" cstate="print"/>
          <a:srcRect/>
          <a:stretch>
            <a:fillRect/>
          </a:stretch>
        </p:blipFill>
        <p:spPr bwMode="auto">
          <a:xfrm>
            <a:off x="3344863" y="1428750"/>
            <a:ext cx="2454275" cy="539750"/>
          </a:xfrm>
          <a:prstGeom prst="rect">
            <a:avLst/>
          </a:prstGeom>
          <a:noFill/>
          <a:ln w="9525">
            <a:noFill/>
            <a:miter lim="800000"/>
            <a:headEnd/>
            <a:tailEnd/>
          </a:ln>
        </p:spPr>
      </p:pic>
      <p:sp>
        <p:nvSpPr>
          <p:cNvPr id="9" name="Textfeld 8"/>
          <p:cNvSpPr txBox="1"/>
          <p:nvPr/>
        </p:nvSpPr>
        <p:spPr>
          <a:xfrm>
            <a:off x="0" y="2000250"/>
            <a:ext cx="9144000" cy="584200"/>
          </a:xfrm>
          <a:prstGeom prst="rect">
            <a:avLst/>
          </a:prstGeom>
          <a:noFill/>
        </p:spPr>
        <p:txBody>
          <a:bodyPr>
            <a:spAutoFit/>
          </a:bodyPr>
          <a:lstStyle/>
          <a:p>
            <a:pPr algn="ctr">
              <a:defRPr/>
            </a:pPr>
            <a:r>
              <a:rPr lang="de-AT" sz="1600" dirty="0">
                <a:solidFill>
                  <a:srgbClr val="424456"/>
                </a:solidFill>
                <a:latin typeface="Verdana" pitchFamily="34" charset="0"/>
                <a:ea typeface="Verdana" pitchFamily="34" charset="0"/>
                <a:cs typeface="Verdana" pitchFamily="34" charset="0"/>
              </a:rPr>
              <a:t>     </a:t>
            </a:r>
          </a:p>
          <a:p>
            <a:pPr algn="ctr">
              <a:defRPr/>
            </a:pPr>
            <a:r>
              <a:rPr lang="de-AT" sz="1600" dirty="0" err="1">
                <a:solidFill>
                  <a:srgbClr val="262673"/>
                </a:solidFill>
                <a:latin typeface="Verdana" pitchFamily="34" charset="0"/>
                <a:ea typeface="Verdana" pitchFamily="34" charset="0"/>
                <a:cs typeface="Verdana" pitchFamily="34" charset="0"/>
              </a:rPr>
              <a:t>Studying</a:t>
            </a:r>
            <a:r>
              <a:rPr lang="de-AT" sz="1600" dirty="0">
                <a:solidFill>
                  <a:srgbClr val="262673"/>
                </a:solidFill>
                <a:latin typeface="Verdana" pitchFamily="34" charset="0"/>
                <a:ea typeface="Verdana" pitchFamily="34" charset="0"/>
                <a:cs typeface="Verdana" pitchFamily="34" charset="0"/>
              </a:rPr>
              <a:t> </a:t>
            </a:r>
            <a:r>
              <a:rPr lang="de-AT" sz="1600" dirty="0" err="1">
                <a:solidFill>
                  <a:srgbClr val="262673"/>
                </a:solidFill>
                <a:latin typeface="Verdana" pitchFamily="34" charset="0"/>
                <a:ea typeface="Verdana" pitchFamily="34" charset="0"/>
                <a:cs typeface="Verdana" pitchFamily="34" charset="0"/>
              </a:rPr>
              <a:t>the</a:t>
            </a:r>
            <a:r>
              <a:rPr lang="de-AT" sz="1600" dirty="0">
                <a:solidFill>
                  <a:srgbClr val="262673"/>
                </a:solidFill>
                <a:latin typeface="Verdana" pitchFamily="34" charset="0"/>
                <a:ea typeface="Verdana" pitchFamily="34" charset="0"/>
                <a:cs typeface="Verdana" pitchFamily="34" charset="0"/>
              </a:rPr>
              <a:t> international </a:t>
            </a:r>
            <a:r>
              <a:rPr lang="de-AT" sz="1600" dirty="0" err="1">
                <a:solidFill>
                  <a:srgbClr val="262673"/>
                </a:solidFill>
                <a:latin typeface="Verdana" pitchFamily="34" charset="0"/>
                <a:ea typeface="Verdana" pitchFamily="34" charset="0"/>
                <a:cs typeface="Verdana" pitchFamily="34" charset="0"/>
              </a:rPr>
              <a:t>way</a:t>
            </a:r>
            <a:endParaRPr lang="de-AT" sz="1600" dirty="0">
              <a:solidFill>
                <a:srgbClr val="262673"/>
              </a:solidFill>
              <a:latin typeface="Verdana" pitchFamily="34" charset="0"/>
              <a:ea typeface="Verdana" pitchFamily="34" charset="0"/>
              <a:cs typeface="Verdana" pitchFamily="34" charset="0"/>
            </a:endParaRPr>
          </a:p>
        </p:txBody>
      </p:sp>
      <p:pic>
        <p:nvPicPr>
          <p:cNvPr id="1031" name="Picture 8" descr="X:\Webmaster,Logos, Photos, Graphik\druckmittel\Messewand\Banner_150dpi_ppt_ohne.jpg"/>
          <p:cNvPicPr>
            <a:picLocks noChangeAspect="1" noChangeArrowheads="1"/>
          </p:cNvPicPr>
          <p:nvPr/>
        </p:nvPicPr>
        <p:blipFill>
          <a:blip r:embed="rId4" cstate="print"/>
          <a:srcRect/>
          <a:stretch>
            <a:fillRect/>
          </a:stretch>
        </p:blipFill>
        <p:spPr bwMode="auto">
          <a:xfrm>
            <a:off x="0" y="0"/>
            <a:ext cx="9140825" cy="1169988"/>
          </a:xfrm>
          <a:prstGeom prst="rect">
            <a:avLst/>
          </a:prstGeom>
          <a:noFill/>
          <a:ln w="9525">
            <a:noFill/>
            <a:miter lim="800000"/>
            <a:headEnd/>
            <a:tailEnd/>
          </a:ln>
        </p:spPr>
      </p:pic>
    </p:spTree>
    <p:extLst>
      <p:ext uri="{BB962C8B-B14F-4D97-AF65-F5344CB8AC3E}">
        <p14:creationId xmlns:p14="http://schemas.microsoft.com/office/powerpoint/2010/main" val="1739957761"/>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14325" y="214313"/>
            <a:ext cx="5114925" cy="592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2051" name="Rectangle 3"/>
          <p:cNvSpPr>
            <a:spLocks noGrp="1" noChangeArrowheads="1"/>
          </p:cNvSpPr>
          <p:nvPr>
            <p:ph type="body" idx="1"/>
          </p:nvPr>
        </p:nvSpPr>
        <p:spPr bwMode="auto">
          <a:xfrm>
            <a:off x="457200" y="1357313"/>
            <a:ext cx="8229600" cy="4768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9158" name="Rectangle 6"/>
          <p:cNvSpPr>
            <a:spLocks noGrp="1" noChangeArrowheads="1"/>
          </p:cNvSpPr>
          <p:nvPr>
            <p:ph type="sldNum" sz="quarter" idx="4"/>
          </p:nvPr>
        </p:nvSpPr>
        <p:spPr bwMode="auto">
          <a:xfrm>
            <a:off x="6804025" y="65722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fontAlgn="base">
              <a:spcBef>
                <a:spcPct val="0"/>
              </a:spcBef>
              <a:spcAft>
                <a:spcPct val="0"/>
              </a:spcAft>
              <a:defRPr lang="de-AT" sz="1000" kern="1200">
                <a:solidFill>
                  <a:srgbClr val="262673"/>
                </a:solidFill>
                <a:latin typeface="+mn-lt"/>
                <a:ea typeface="+mj-ea"/>
                <a:cs typeface="+mj-cs"/>
              </a:defRPr>
            </a:lvl1pPr>
          </a:lstStyle>
          <a:p>
            <a:pPr>
              <a:defRPr/>
            </a:pPr>
            <a:fld id="{98AD3DFA-9832-48AA-BF5C-B1F4D909919D}" type="slidenum">
              <a:rPr/>
              <a:pPr>
                <a:defRPr/>
              </a:pPr>
              <a:t>‹Nr.›</a:t>
            </a:fld>
            <a:endParaRPr dirty="0" err="1"/>
          </a:p>
        </p:txBody>
      </p:sp>
      <p:pic>
        <p:nvPicPr>
          <p:cNvPr id="2053" name="Picture 2" descr="http://www.fh-krems.ac.at/news-presse/logos/resolveUid/0e2f09ff6615744f7d3da268e9de8552"/>
          <p:cNvPicPr>
            <a:picLocks noChangeAspect="1" noChangeArrowheads="1"/>
          </p:cNvPicPr>
          <p:nvPr/>
        </p:nvPicPr>
        <p:blipFill>
          <a:blip r:embed="rId11" cstate="print"/>
          <a:srcRect/>
          <a:stretch>
            <a:fillRect/>
          </a:stretch>
        </p:blipFill>
        <p:spPr bwMode="auto">
          <a:xfrm>
            <a:off x="5929313" y="214313"/>
            <a:ext cx="2928937" cy="644525"/>
          </a:xfrm>
          <a:prstGeom prst="rect">
            <a:avLst/>
          </a:prstGeom>
          <a:noFill/>
          <a:ln w="9525">
            <a:noFill/>
            <a:miter lim="800000"/>
            <a:headEnd/>
            <a:tailEnd/>
          </a:ln>
        </p:spPr>
      </p:pic>
      <p:cxnSp>
        <p:nvCxnSpPr>
          <p:cNvPr id="2054" name="Gerade Verbindung 8"/>
          <p:cNvCxnSpPr>
            <a:cxnSpLocks noChangeShapeType="1"/>
          </p:cNvCxnSpPr>
          <p:nvPr/>
        </p:nvCxnSpPr>
        <p:spPr bwMode="auto">
          <a:xfrm flipV="1">
            <a:off x="0" y="857250"/>
            <a:ext cx="9144000" cy="71438"/>
          </a:xfrm>
          <a:prstGeom prst="line">
            <a:avLst/>
          </a:prstGeom>
          <a:noFill/>
          <a:ln w="9525" algn="ctr">
            <a:noFill/>
            <a:round/>
            <a:headEnd/>
            <a:tailEnd/>
          </a:ln>
        </p:spPr>
      </p:cxnSp>
      <p:cxnSp>
        <p:nvCxnSpPr>
          <p:cNvPr id="11" name="Gerade Verbindung 10"/>
          <p:cNvCxnSpPr/>
          <p:nvPr/>
        </p:nvCxnSpPr>
        <p:spPr bwMode="auto">
          <a:xfrm>
            <a:off x="0" y="998538"/>
            <a:ext cx="9144000" cy="1587"/>
          </a:xfrm>
          <a:prstGeom prst="line">
            <a:avLst/>
          </a:prstGeom>
          <a:noFill/>
          <a:ln w="28575" cap="flat" cmpd="sng" algn="ctr">
            <a:solidFill>
              <a:schemeClr val="accent2">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277215118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hf hdr="0" ftr="0" dt="0"/>
  <p:txStyles>
    <p:titleStyle>
      <a:lvl1pPr algn="l" rtl="0" eaLnBrk="0" fontAlgn="base" hangingPunct="0">
        <a:spcBef>
          <a:spcPct val="0"/>
        </a:spcBef>
        <a:spcAft>
          <a:spcPct val="0"/>
        </a:spcAft>
        <a:defRPr sz="2400">
          <a:solidFill>
            <a:srgbClr val="262673"/>
          </a:solidFill>
          <a:latin typeface="+mn-lt"/>
          <a:ea typeface="+mj-ea"/>
          <a:cs typeface="+mj-cs"/>
        </a:defRPr>
      </a:lvl1pPr>
      <a:lvl2pPr algn="l" rtl="0" eaLnBrk="0" fontAlgn="base" hangingPunct="0">
        <a:spcBef>
          <a:spcPct val="0"/>
        </a:spcBef>
        <a:spcAft>
          <a:spcPct val="0"/>
        </a:spcAft>
        <a:defRPr sz="2400">
          <a:solidFill>
            <a:srgbClr val="262673"/>
          </a:solidFill>
          <a:latin typeface="Verdana" pitchFamily="34" charset="0"/>
        </a:defRPr>
      </a:lvl2pPr>
      <a:lvl3pPr algn="l" rtl="0" eaLnBrk="0" fontAlgn="base" hangingPunct="0">
        <a:spcBef>
          <a:spcPct val="0"/>
        </a:spcBef>
        <a:spcAft>
          <a:spcPct val="0"/>
        </a:spcAft>
        <a:defRPr sz="2400">
          <a:solidFill>
            <a:srgbClr val="262673"/>
          </a:solidFill>
          <a:latin typeface="Verdana" pitchFamily="34" charset="0"/>
        </a:defRPr>
      </a:lvl3pPr>
      <a:lvl4pPr algn="l" rtl="0" eaLnBrk="0" fontAlgn="base" hangingPunct="0">
        <a:spcBef>
          <a:spcPct val="0"/>
        </a:spcBef>
        <a:spcAft>
          <a:spcPct val="0"/>
        </a:spcAft>
        <a:defRPr sz="2400">
          <a:solidFill>
            <a:srgbClr val="262673"/>
          </a:solidFill>
          <a:latin typeface="Verdana" pitchFamily="34" charset="0"/>
        </a:defRPr>
      </a:lvl4pPr>
      <a:lvl5pPr algn="l" rtl="0" eaLnBrk="0" fontAlgn="base" hangingPunct="0">
        <a:spcBef>
          <a:spcPct val="0"/>
        </a:spcBef>
        <a:spcAft>
          <a:spcPct val="0"/>
        </a:spcAft>
        <a:defRPr sz="2400">
          <a:solidFill>
            <a:srgbClr val="262673"/>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Char char="–"/>
        <a:defRPr sz="28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Char char="•"/>
        <a:defRPr sz="24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Char char="–"/>
        <a:defRPr sz="20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Char char="»"/>
        <a:defRPr sz="200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14325" y="214313"/>
            <a:ext cx="5114925" cy="592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2051" name="Rectangle 3"/>
          <p:cNvSpPr>
            <a:spLocks noGrp="1" noChangeArrowheads="1"/>
          </p:cNvSpPr>
          <p:nvPr>
            <p:ph type="body" idx="1"/>
          </p:nvPr>
        </p:nvSpPr>
        <p:spPr bwMode="auto">
          <a:xfrm>
            <a:off x="457200" y="1357313"/>
            <a:ext cx="8229600" cy="4768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9158" name="Rectangle 6"/>
          <p:cNvSpPr>
            <a:spLocks noGrp="1" noChangeArrowheads="1"/>
          </p:cNvSpPr>
          <p:nvPr>
            <p:ph type="sldNum" sz="quarter" idx="4"/>
          </p:nvPr>
        </p:nvSpPr>
        <p:spPr bwMode="auto">
          <a:xfrm>
            <a:off x="6804025" y="65722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fontAlgn="base">
              <a:spcBef>
                <a:spcPct val="0"/>
              </a:spcBef>
              <a:spcAft>
                <a:spcPct val="0"/>
              </a:spcAft>
              <a:defRPr lang="de-AT" sz="1000" kern="1200">
                <a:solidFill>
                  <a:srgbClr val="262673"/>
                </a:solidFill>
                <a:latin typeface="+mn-lt"/>
                <a:ea typeface="+mj-ea"/>
                <a:cs typeface="+mj-cs"/>
              </a:defRPr>
            </a:lvl1pPr>
          </a:lstStyle>
          <a:p>
            <a:pPr>
              <a:defRPr/>
            </a:pPr>
            <a:fld id="{98AD3DFA-9832-48AA-BF5C-B1F4D909919D}" type="slidenum">
              <a:rPr/>
              <a:pPr>
                <a:defRPr/>
              </a:pPr>
              <a:t>‹Nr.›</a:t>
            </a:fld>
            <a:endParaRPr dirty="0" err="1"/>
          </a:p>
        </p:txBody>
      </p:sp>
      <p:pic>
        <p:nvPicPr>
          <p:cNvPr id="2053" name="Picture 2" descr="http://www.fh-krems.ac.at/news-presse/logos/resolveUid/0e2f09ff6615744f7d3da268e9de8552"/>
          <p:cNvPicPr>
            <a:picLocks noChangeAspect="1" noChangeArrowheads="1"/>
          </p:cNvPicPr>
          <p:nvPr/>
        </p:nvPicPr>
        <p:blipFill>
          <a:blip r:embed="rId11" cstate="print"/>
          <a:srcRect/>
          <a:stretch>
            <a:fillRect/>
          </a:stretch>
        </p:blipFill>
        <p:spPr bwMode="auto">
          <a:xfrm>
            <a:off x="5929313" y="214313"/>
            <a:ext cx="2928937" cy="644525"/>
          </a:xfrm>
          <a:prstGeom prst="rect">
            <a:avLst/>
          </a:prstGeom>
          <a:noFill/>
          <a:ln w="9525">
            <a:noFill/>
            <a:miter lim="800000"/>
            <a:headEnd/>
            <a:tailEnd/>
          </a:ln>
        </p:spPr>
      </p:pic>
      <p:cxnSp>
        <p:nvCxnSpPr>
          <p:cNvPr id="2054" name="Gerade Verbindung 8"/>
          <p:cNvCxnSpPr>
            <a:cxnSpLocks noChangeShapeType="1"/>
          </p:cNvCxnSpPr>
          <p:nvPr/>
        </p:nvCxnSpPr>
        <p:spPr bwMode="auto">
          <a:xfrm flipV="1">
            <a:off x="0" y="857250"/>
            <a:ext cx="9144000" cy="71438"/>
          </a:xfrm>
          <a:prstGeom prst="line">
            <a:avLst/>
          </a:prstGeom>
          <a:noFill/>
          <a:ln w="9525" algn="ctr">
            <a:noFill/>
            <a:round/>
            <a:headEnd/>
            <a:tailEnd/>
          </a:ln>
        </p:spPr>
      </p:cxnSp>
      <p:cxnSp>
        <p:nvCxnSpPr>
          <p:cNvPr id="11" name="Gerade Verbindung 10"/>
          <p:cNvCxnSpPr/>
          <p:nvPr/>
        </p:nvCxnSpPr>
        <p:spPr bwMode="auto">
          <a:xfrm>
            <a:off x="0" y="998538"/>
            <a:ext cx="9144000" cy="1587"/>
          </a:xfrm>
          <a:prstGeom prst="line">
            <a:avLst/>
          </a:prstGeom>
          <a:noFill/>
          <a:ln w="28575" cap="flat" cmpd="sng" algn="ctr">
            <a:solidFill>
              <a:schemeClr val="accent2">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3117988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hdr="0" ftr="0" dt="0"/>
  <p:txStyles>
    <p:titleStyle>
      <a:lvl1pPr algn="l" rtl="0" eaLnBrk="0" fontAlgn="base" hangingPunct="0">
        <a:spcBef>
          <a:spcPct val="0"/>
        </a:spcBef>
        <a:spcAft>
          <a:spcPct val="0"/>
        </a:spcAft>
        <a:defRPr sz="2400">
          <a:solidFill>
            <a:srgbClr val="262673"/>
          </a:solidFill>
          <a:latin typeface="+mn-lt"/>
          <a:ea typeface="+mj-ea"/>
          <a:cs typeface="+mj-cs"/>
        </a:defRPr>
      </a:lvl1pPr>
      <a:lvl2pPr algn="l" rtl="0" eaLnBrk="0" fontAlgn="base" hangingPunct="0">
        <a:spcBef>
          <a:spcPct val="0"/>
        </a:spcBef>
        <a:spcAft>
          <a:spcPct val="0"/>
        </a:spcAft>
        <a:defRPr sz="2400">
          <a:solidFill>
            <a:srgbClr val="262673"/>
          </a:solidFill>
          <a:latin typeface="Verdana" pitchFamily="34" charset="0"/>
        </a:defRPr>
      </a:lvl2pPr>
      <a:lvl3pPr algn="l" rtl="0" eaLnBrk="0" fontAlgn="base" hangingPunct="0">
        <a:spcBef>
          <a:spcPct val="0"/>
        </a:spcBef>
        <a:spcAft>
          <a:spcPct val="0"/>
        </a:spcAft>
        <a:defRPr sz="2400">
          <a:solidFill>
            <a:srgbClr val="262673"/>
          </a:solidFill>
          <a:latin typeface="Verdana" pitchFamily="34" charset="0"/>
        </a:defRPr>
      </a:lvl3pPr>
      <a:lvl4pPr algn="l" rtl="0" eaLnBrk="0" fontAlgn="base" hangingPunct="0">
        <a:spcBef>
          <a:spcPct val="0"/>
        </a:spcBef>
        <a:spcAft>
          <a:spcPct val="0"/>
        </a:spcAft>
        <a:defRPr sz="2400">
          <a:solidFill>
            <a:srgbClr val="262673"/>
          </a:solidFill>
          <a:latin typeface="Verdana" pitchFamily="34" charset="0"/>
        </a:defRPr>
      </a:lvl4pPr>
      <a:lvl5pPr algn="l" rtl="0" eaLnBrk="0" fontAlgn="base" hangingPunct="0">
        <a:spcBef>
          <a:spcPct val="0"/>
        </a:spcBef>
        <a:spcAft>
          <a:spcPct val="0"/>
        </a:spcAft>
        <a:defRPr sz="2400">
          <a:solidFill>
            <a:srgbClr val="262673"/>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Char char="–"/>
        <a:defRPr sz="28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Char char="•"/>
        <a:defRPr sz="24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Char char="–"/>
        <a:defRPr sz="20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Char char="»"/>
        <a:defRPr sz="200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14325" y="214313"/>
            <a:ext cx="5114925" cy="592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2051" name="Rectangle 3"/>
          <p:cNvSpPr>
            <a:spLocks noGrp="1" noChangeArrowheads="1"/>
          </p:cNvSpPr>
          <p:nvPr>
            <p:ph type="body" idx="1"/>
          </p:nvPr>
        </p:nvSpPr>
        <p:spPr bwMode="auto">
          <a:xfrm>
            <a:off x="457200" y="1357313"/>
            <a:ext cx="8229600" cy="4768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9158" name="Rectangle 6"/>
          <p:cNvSpPr>
            <a:spLocks noGrp="1" noChangeArrowheads="1"/>
          </p:cNvSpPr>
          <p:nvPr>
            <p:ph type="sldNum" sz="quarter" idx="4"/>
          </p:nvPr>
        </p:nvSpPr>
        <p:spPr bwMode="auto">
          <a:xfrm>
            <a:off x="6804025" y="65722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fontAlgn="base">
              <a:spcBef>
                <a:spcPct val="0"/>
              </a:spcBef>
              <a:spcAft>
                <a:spcPct val="0"/>
              </a:spcAft>
              <a:defRPr lang="de-AT" sz="1000" kern="1200">
                <a:solidFill>
                  <a:srgbClr val="262673"/>
                </a:solidFill>
                <a:latin typeface="+mn-lt"/>
                <a:ea typeface="+mj-ea"/>
                <a:cs typeface="+mj-cs"/>
              </a:defRPr>
            </a:lvl1pPr>
          </a:lstStyle>
          <a:p>
            <a:pPr>
              <a:defRPr/>
            </a:pPr>
            <a:fld id="{98AD3DFA-9832-48AA-BF5C-B1F4D909919D}" type="slidenum">
              <a:rPr/>
              <a:pPr>
                <a:defRPr/>
              </a:pPr>
              <a:t>‹Nr.›</a:t>
            </a:fld>
            <a:endParaRPr dirty="0" err="1"/>
          </a:p>
        </p:txBody>
      </p:sp>
      <p:pic>
        <p:nvPicPr>
          <p:cNvPr id="2053" name="Picture 2" descr="http://www.fh-krems.ac.at/news-presse/logos/resolveUid/0e2f09ff6615744f7d3da268e9de8552"/>
          <p:cNvPicPr>
            <a:picLocks noChangeAspect="1" noChangeArrowheads="1"/>
          </p:cNvPicPr>
          <p:nvPr/>
        </p:nvPicPr>
        <p:blipFill>
          <a:blip r:embed="rId11" cstate="print"/>
          <a:srcRect/>
          <a:stretch>
            <a:fillRect/>
          </a:stretch>
        </p:blipFill>
        <p:spPr bwMode="auto">
          <a:xfrm>
            <a:off x="5929313" y="214313"/>
            <a:ext cx="2928937" cy="644525"/>
          </a:xfrm>
          <a:prstGeom prst="rect">
            <a:avLst/>
          </a:prstGeom>
          <a:noFill/>
          <a:ln w="9525">
            <a:noFill/>
            <a:miter lim="800000"/>
            <a:headEnd/>
            <a:tailEnd/>
          </a:ln>
        </p:spPr>
      </p:pic>
      <p:cxnSp>
        <p:nvCxnSpPr>
          <p:cNvPr id="2054" name="Gerade Verbindung 8"/>
          <p:cNvCxnSpPr>
            <a:cxnSpLocks noChangeShapeType="1"/>
          </p:cNvCxnSpPr>
          <p:nvPr/>
        </p:nvCxnSpPr>
        <p:spPr bwMode="auto">
          <a:xfrm flipV="1">
            <a:off x="0" y="857250"/>
            <a:ext cx="9144000" cy="71438"/>
          </a:xfrm>
          <a:prstGeom prst="line">
            <a:avLst/>
          </a:prstGeom>
          <a:noFill/>
          <a:ln w="9525" algn="ctr">
            <a:noFill/>
            <a:round/>
            <a:headEnd/>
            <a:tailEnd/>
          </a:ln>
        </p:spPr>
      </p:cxnSp>
      <p:cxnSp>
        <p:nvCxnSpPr>
          <p:cNvPr id="11" name="Gerade Verbindung 10"/>
          <p:cNvCxnSpPr/>
          <p:nvPr/>
        </p:nvCxnSpPr>
        <p:spPr bwMode="auto">
          <a:xfrm>
            <a:off x="0" y="998538"/>
            <a:ext cx="9144000" cy="1587"/>
          </a:xfrm>
          <a:prstGeom prst="line">
            <a:avLst/>
          </a:prstGeom>
          <a:noFill/>
          <a:ln w="28575" cap="flat" cmpd="sng" algn="ctr">
            <a:solidFill>
              <a:schemeClr val="accent2">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20125431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rtl="0" eaLnBrk="0" fontAlgn="base" hangingPunct="0">
        <a:spcBef>
          <a:spcPct val="0"/>
        </a:spcBef>
        <a:spcAft>
          <a:spcPct val="0"/>
        </a:spcAft>
        <a:defRPr sz="2400">
          <a:solidFill>
            <a:srgbClr val="262673"/>
          </a:solidFill>
          <a:latin typeface="+mn-lt"/>
          <a:ea typeface="+mj-ea"/>
          <a:cs typeface="+mj-cs"/>
        </a:defRPr>
      </a:lvl1pPr>
      <a:lvl2pPr algn="l" rtl="0" eaLnBrk="0" fontAlgn="base" hangingPunct="0">
        <a:spcBef>
          <a:spcPct val="0"/>
        </a:spcBef>
        <a:spcAft>
          <a:spcPct val="0"/>
        </a:spcAft>
        <a:defRPr sz="2400">
          <a:solidFill>
            <a:srgbClr val="262673"/>
          </a:solidFill>
          <a:latin typeface="Verdana" pitchFamily="34" charset="0"/>
        </a:defRPr>
      </a:lvl2pPr>
      <a:lvl3pPr algn="l" rtl="0" eaLnBrk="0" fontAlgn="base" hangingPunct="0">
        <a:spcBef>
          <a:spcPct val="0"/>
        </a:spcBef>
        <a:spcAft>
          <a:spcPct val="0"/>
        </a:spcAft>
        <a:defRPr sz="2400">
          <a:solidFill>
            <a:srgbClr val="262673"/>
          </a:solidFill>
          <a:latin typeface="Verdana" pitchFamily="34" charset="0"/>
        </a:defRPr>
      </a:lvl3pPr>
      <a:lvl4pPr algn="l" rtl="0" eaLnBrk="0" fontAlgn="base" hangingPunct="0">
        <a:spcBef>
          <a:spcPct val="0"/>
        </a:spcBef>
        <a:spcAft>
          <a:spcPct val="0"/>
        </a:spcAft>
        <a:defRPr sz="2400">
          <a:solidFill>
            <a:srgbClr val="262673"/>
          </a:solidFill>
          <a:latin typeface="Verdana" pitchFamily="34" charset="0"/>
        </a:defRPr>
      </a:lvl4pPr>
      <a:lvl5pPr algn="l" rtl="0" eaLnBrk="0" fontAlgn="base" hangingPunct="0">
        <a:spcBef>
          <a:spcPct val="0"/>
        </a:spcBef>
        <a:spcAft>
          <a:spcPct val="0"/>
        </a:spcAft>
        <a:defRPr sz="2400">
          <a:solidFill>
            <a:srgbClr val="262673"/>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Char char="–"/>
        <a:defRPr sz="28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Char char="•"/>
        <a:defRPr sz="24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Char char="–"/>
        <a:defRPr sz="20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Char char="»"/>
        <a:defRPr sz="200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ctrTitle"/>
          </p:nvPr>
        </p:nvSpPr>
        <p:spPr bwMode="auto">
          <a:xfrm>
            <a:off x="685800" y="2816225"/>
            <a:ext cx="7772400" cy="1470025"/>
          </a:xfrm>
          <a:noFill/>
          <a:ln>
            <a:miter lim="800000"/>
            <a:headEnd/>
            <a:tailEnd/>
          </a:ln>
        </p:spPr>
        <p:txBody>
          <a:bodyPr vert="horz" wrap="square" lIns="91440" tIns="45720" rIns="91440" bIns="45720" numCol="1" anchor="t" anchorCtr="0" compatLnSpc="1">
            <a:prstTxWarp prst="textNoShape">
              <a:avLst/>
            </a:prstTxWarp>
          </a:bodyPr>
          <a:lstStyle/>
          <a:p>
            <a:pPr>
              <a:lnSpc>
                <a:spcPct val="130000"/>
              </a:lnSpc>
            </a:pPr>
            <a:r>
              <a:rPr lang="en-GB" sz="2400" dirty="0" smtClean="0"/>
              <a:t>Co-</a:t>
            </a:r>
            <a:r>
              <a:rPr lang="en-GB" sz="2400" dirty="0" err="1" smtClean="0"/>
              <a:t>Kultivierung</a:t>
            </a:r>
            <a:r>
              <a:rPr lang="en-GB" sz="2400" dirty="0" smtClean="0"/>
              <a:t> von </a:t>
            </a:r>
            <a:r>
              <a:rPr lang="en-GB" sz="2400" i="1" dirty="0" err="1" smtClean="0"/>
              <a:t>Halomonas</a:t>
            </a:r>
            <a:r>
              <a:rPr lang="en-GB" sz="2400" i="1" dirty="0" smtClean="0"/>
              <a:t> </a:t>
            </a:r>
            <a:r>
              <a:rPr lang="en-GB" sz="2400" i="1" dirty="0" err="1"/>
              <a:t>gomseomensis</a:t>
            </a:r>
            <a:r>
              <a:rPr lang="en-GB" sz="2400" dirty="0"/>
              <a:t> </a:t>
            </a:r>
            <a:r>
              <a:rPr lang="en-GB" sz="2400" dirty="0" err="1" smtClean="0"/>
              <a:t>mit</a:t>
            </a:r>
            <a:r>
              <a:rPr lang="en-GB" sz="2400" dirty="0" smtClean="0"/>
              <a:t> </a:t>
            </a:r>
            <a:r>
              <a:rPr lang="de-AT" sz="2400" i="1" dirty="0" err="1" smtClean="0"/>
              <a:t>Dunaliella</a:t>
            </a:r>
            <a:r>
              <a:rPr lang="de-AT" sz="2400" i="1" dirty="0" smtClean="0"/>
              <a:t> </a:t>
            </a:r>
            <a:r>
              <a:rPr lang="de-AT" sz="2400" i="1" dirty="0" err="1" smtClean="0"/>
              <a:t>salina</a:t>
            </a:r>
            <a:endParaRPr lang="de-AT" sz="2400" i="1" dirty="0" smtClean="0"/>
          </a:p>
        </p:txBody>
      </p:sp>
      <p:sp>
        <p:nvSpPr>
          <p:cNvPr id="3" name="Untertitel 2"/>
          <p:cNvSpPr>
            <a:spLocks noGrp="1"/>
          </p:cNvSpPr>
          <p:nvPr>
            <p:ph type="subTitle" idx="1"/>
          </p:nvPr>
        </p:nvSpPr>
        <p:spPr>
          <a:xfrm>
            <a:off x="1371600" y="4714875"/>
            <a:ext cx="6400800" cy="1357313"/>
          </a:xfrm>
        </p:spPr>
        <p:txBody>
          <a:bodyPr/>
          <a:lstStyle/>
          <a:p>
            <a:pPr>
              <a:lnSpc>
                <a:spcPct val="130000"/>
              </a:lnSpc>
              <a:spcBef>
                <a:spcPts val="0"/>
              </a:spcBef>
              <a:defRPr/>
            </a:pPr>
            <a:r>
              <a:rPr lang="de-AT" sz="1800" dirty="0" smtClean="0"/>
              <a:t>IMC University von Applied Sciences Krems, Austria</a:t>
            </a:r>
          </a:p>
          <a:p>
            <a:pPr>
              <a:lnSpc>
                <a:spcPct val="130000"/>
              </a:lnSpc>
              <a:spcBef>
                <a:spcPts val="0"/>
              </a:spcBef>
              <a:defRPr/>
            </a:pPr>
            <a:r>
              <a:rPr lang="de-AT" sz="1800" dirty="0" smtClean="0"/>
              <a:t>Bernhard </a:t>
            </a:r>
            <a:r>
              <a:rPr lang="de-AT" sz="1800" dirty="0" err="1" smtClean="0"/>
              <a:t>Klausgraber</a:t>
            </a:r>
            <a:endParaRPr lang="de-AT" sz="1800" dirty="0" smtClean="0"/>
          </a:p>
          <a:p>
            <a:pPr>
              <a:lnSpc>
                <a:spcPct val="130000"/>
              </a:lnSpc>
              <a:spcBef>
                <a:spcPts val="0"/>
              </a:spcBef>
              <a:defRPr/>
            </a:pPr>
            <a:r>
              <a:rPr lang="de-AT" sz="1800" dirty="0" smtClean="0"/>
              <a:t>Dominik Schild</a:t>
            </a:r>
            <a:endParaRPr lang="de-AT" sz="1800" dirty="0"/>
          </a:p>
        </p:txBody>
      </p:sp>
    </p:spTree>
    <p:extLst>
      <p:ext uri="{BB962C8B-B14F-4D97-AF65-F5344CB8AC3E}">
        <p14:creationId xmlns:p14="http://schemas.microsoft.com/office/powerpoint/2010/main" val="643967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3"/>
          <p:cNvSpPr>
            <a:spLocks noGrp="1"/>
          </p:cNvSpPr>
          <p:nvPr>
            <p:ph type="title"/>
          </p:nvPr>
        </p:nvSpPr>
        <p:spPr/>
        <p:txBody>
          <a:bodyPr/>
          <a:lstStyle/>
          <a:p>
            <a:r>
              <a:rPr lang="de-AT" sz="1800" dirty="0" smtClean="0"/>
              <a:t>Bioreaktor Setup</a:t>
            </a:r>
          </a:p>
        </p:txBody>
      </p:sp>
      <p:sp>
        <p:nvSpPr>
          <p:cNvPr id="2" name="Textfeld 1"/>
          <p:cNvSpPr txBox="1"/>
          <p:nvPr/>
        </p:nvSpPr>
        <p:spPr>
          <a:xfrm>
            <a:off x="3347864" y="6536377"/>
            <a:ext cx="5256584" cy="276999"/>
          </a:xfrm>
          <a:prstGeom prst="rect">
            <a:avLst/>
          </a:prstGeom>
          <a:noFill/>
        </p:spPr>
        <p:txBody>
          <a:bodyPr wrap="square" rtlCol="0">
            <a:spAutoFit/>
          </a:bodyPr>
          <a:lstStyle/>
          <a:p>
            <a:pPr fontAlgn="base">
              <a:spcBef>
                <a:spcPct val="0"/>
              </a:spcBef>
              <a:spcAft>
                <a:spcPct val="0"/>
              </a:spcAft>
            </a:pPr>
            <a:r>
              <a:rPr lang="de-AT" sz="1200" dirty="0">
                <a:solidFill>
                  <a:srgbClr val="000000"/>
                </a:solidFill>
                <a:cs typeface="Arial" charset="0"/>
              </a:rPr>
              <a:t>Dominik Schild, Bernhard </a:t>
            </a:r>
            <a:r>
              <a:rPr lang="de-AT" sz="1200" dirty="0" err="1">
                <a:solidFill>
                  <a:srgbClr val="000000"/>
                </a:solidFill>
                <a:cs typeface="Arial" charset="0"/>
              </a:rPr>
              <a:t>Klausgraber</a:t>
            </a:r>
            <a:endParaRPr lang="de-AT" sz="1200" dirty="0">
              <a:solidFill>
                <a:srgbClr val="000000"/>
              </a:solidFill>
              <a:cs typeface="Arial" charset="0"/>
            </a:endParaRPr>
          </a:p>
        </p:txBody>
      </p:sp>
      <p:sp>
        <p:nvSpPr>
          <p:cNvPr id="3" name="Textplatzhalter 2"/>
          <p:cNvSpPr>
            <a:spLocks noGrp="1"/>
          </p:cNvSpPr>
          <p:nvPr>
            <p:ph type="body" sz="quarter" idx="11"/>
          </p:nvPr>
        </p:nvSpPr>
        <p:spPr>
          <a:xfrm>
            <a:off x="266435" y="3306764"/>
            <a:ext cx="5889742" cy="3107798"/>
          </a:xfrm>
        </p:spPr>
        <p:txBody>
          <a:bodyPr/>
          <a:lstStyle/>
          <a:p>
            <a:pPr marL="0" indent="0">
              <a:buNone/>
            </a:pPr>
            <a:r>
              <a:rPr lang="de-AT" sz="1600" dirty="0" smtClean="0"/>
              <a:t>Fermentation im </a:t>
            </a:r>
            <a:r>
              <a:rPr lang="de-AT" sz="1600" dirty="0" err="1" smtClean="0"/>
              <a:t>Bioreactor</a:t>
            </a:r>
            <a:endParaRPr lang="de-AT" sz="1600" dirty="0" smtClean="0"/>
          </a:p>
          <a:p>
            <a:pPr marL="0" indent="0">
              <a:buNone/>
            </a:pPr>
            <a:endParaRPr lang="de-AT" sz="1600" dirty="0"/>
          </a:p>
          <a:p>
            <a:pPr>
              <a:buFontTx/>
              <a:buChar char="-"/>
            </a:pPr>
            <a:r>
              <a:rPr lang="de-AT" sz="1600" dirty="0" smtClean="0"/>
              <a:t>Die Art der Fermentationsführung war Fed-Batch Fermentation</a:t>
            </a:r>
          </a:p>
          <a:p>
            <a:pPr>
              <a:buFontTx/>
              <a:buChar char="-"/>
            </a:pPr>
            <a:r>
              <a:rPr lang="de-AT" sz="1600" dirty="0" smtClean="0"/>
              <a:t>Wachstumsraten wurden bestimmt um die </a:t>
            </a:r>
            <a:r>
              <a:rPr lang="de-AT" sz="1600" dirty="0" err="1" smtClean="0"/>
              <a:t>Feedraten</a:t>
            </a:r>
            <a:r>
              <a:rPr lang="de-AT" sz="1600" dirty="0" smtClean="0"/>
              <a:t> anzupassen (0,016 h</a:t>
            </a:r>
            <a:r>
              <a:rPr lang="de-AT" sz="1600" baseline="30000" dirty="0" smtClean="0"/>
              <a:t>-1</a:t>
            </a:r>
            <a:r>
              <a:rPr lang="de-AT" sz="1600" dirty="0" smtClean="0"/>
              <a:t>)</a:t>
            </a:r>
          </a:p>
          <a:p>
            <a:pPr>
              <a:buFontTx/>
              <a:buChar char="-"/>
            </a:pPr>
            <a:r>
              <a:rPr lang="de-AT" sz="1600" dirty="0" smtClean="0"/>
              <a:t>Der Feed wurde an den C-Quellenverbrauch in der Batchphase angepasst</a:t>
            </a:r>
          </a:p>
          <a:p>
            <a:pPr>
              <a:buFontTx/>
              <a:buChar char="-"/>
            </a:pPr>
            <a:r>
              <a:rPr lang="de-AT" sz="1600" dirty="0" smtClean="0"/>
              <a:t>Temperatur, </a:t>
            </a:r>
            <a:r>
              <a:rPr lang="de-AT" sz="1600" dirty="0" err="1" smtClean="0"/>
              <a:t>pH,DO</a:t>
            </a:r>
            <a:r>
              <a:rPr lang="de-AT" sz="1600" dirty="0" smtClean="0"/>
              <a:t>, Belüftung wurden an die vorab ermittelten Werte angepasst</a:t>
            </a:r>
            <a:endParaRPr lang="de-AT" sz="1600" dirty="0"/>
          </a:p>
        </p:txBody>
      </p:sp>
      <p:graphicFrame>
        <p:nvGraphicFramePr>
          <p:cNvPr id="4" name="Tabelle 3"/>
          <p:cNvGraphicFramePr>
            <a:graphicFrameLocks noGrp="1"/>
          </p:cNvGraphicFramePr>
          <p:nvPr>
            <p:extLst>
              <p:ext uri="{D42A27DB-BD31-4B8C-83A1-F6EECF244321}">
                <p14:modId xmlns:p14="http://schemas.microsoft.com/office/powerpoint/2010/main" val="2317691073"/>
              </p:ext>
            </p:extLst>
          </p:nvPr>
        </p:nvGraphicFramePr>
        <p:xfrm>
          <a:off x="395536" y="1196752"/>
          <a:ext cx="4150360" cy="1584177"/>
        </p:xfrm>
        <a:graphic>
          <a:graphicData uri="http://schemas.openxmlformats.org/drawingml/2006/table">
            <a:tbl>
              <a:tblPr firstRow="1" firstCol="1" bandRow="1">
                <a:tableStyleId>{5C22544A-7EE6-4342-B048-85BDC9FD1C3A}</a:tableStyleId>
              </a:tblPr>
              <a:tblGrid>
                <a:gridCol w="1661923"/>
                <a:gridCol w="1049502"/>
                <a:gridCol w="1438935"/>
              </a:tblGrid>
              <a:tr h="234842">
                <a:tc gridSpan="3">
                  <a:txBody>
                    <a:bodyPr/>
                    <a:lstStyle/>
                    <a:p>
                      <a:pPr algn="just">
                        <a:lnSpc>
                          <a:spcPct val="107000"/>
                        </a:lnSpc>
                        <a:spcAft>
                          <a:spcPts val="0"/>
                        </a:spcAft>
                      </a:pPr>
                      <a:r>
                        <a:rPr lang="de-AT" sz="1100" dirty="0">
                          <a:solidFill>
                            <a:schemeClr val="tx1"/>
                          </a:solidFill>
                          <a:effectLst/>
                        </a:rPr>
                        <a:t>Operating Parameter</a:t>
                      </a:r>
                      <a:endParaRPr lang="de-AT" sz="1100" dirty="0">
                        <a:solidFill>
                          <a:schemeClr val="tx1"/>
                        </a:solidFill>
                        <a:effectLst/>
                        <a:latin typeface="Calibri"/>
                        <a:ea typeface="Calibri"/>
                        <a:cs typeface="Times New Roman"/>
                      </a:endParaRPr>
                    </a:p>
                  </a:txBody>
                  <a:tcPr marL="44450" marR="44450" marT="0" marB="0" anchor="b"/>
                </a:tc>
                <a:tc hMerge="1">
                  <a:txBody>
                    <a:bodyPr/>
                    <a:lstStyle/>
                    <a:p>
                      <a:endParaRPr lang="de-AT"/>
                    </a:p>
                  </a:txBody>
                  <a:tcPr/>
                </a:tc>
                <a:tc hMerge="1">
                  <a:txBody>
                    <a:bodyPr/>
                    <a:lstStyle/>
                    <a:p>
                      <a:endParaRPr lang="de-AT"/>
                    </a:p>
                  </a:txBody>
                  <a:tcPr/>
                </a:tc>
              </a:tr>
              <a:tr h="409967">
                <a:tc>
                  <a:txBody>
                    <a:bodyPr/>
                    <a:lstStyle/>
                    <a:p>
                      <a:pPr>
                        <a:lnSpc>
                          <a:spcPct val="107000"/>
                        </a:lnSpc>
                        <a:spcAft>
                          <a:spcPts val="0"/>
                        </a:spcAft>
                      </a:pPr>
                      <a:r>
                        <a:rPr lang="de-AT" sz="1100" dirty="0">
                          <a:solidFill>
                            <a:schemeClr val="tx1"/>
                          </a:solidFill>
                          <a:effectLst/>
                        </a:rPr>
                        <a:t>Parameter</a:t>
                      </a:r>
                      <a:endParaRPr lang="de-AT" sz="1100" dirty="0">
                        <a:solidFill>
                          <a:schemeClr val="tx1"/>
                        </a:solidFill>
                        <a:effectLst/>
                        <a:latin typeface="Calibri"/>
                        <a:ea typeface="Calibri"/>
                        <a:cs typeface="Times New Roman"/>
                      </a:endParaRPr>
                    </a:p>
                  </a:txBody>
                  <a:tcPr marL="44450" marR="44450" marT="0" marB="0" anchor="ctr"/>
                </a:tc>
                <a:tc>
                  <a:txBody>
                    <a:bodyPr/>
                    <a:lstStyle/>
                    <a:p>
                      <a:pPr>
                        <a:lnSpc>
                          <a:spcPct val="107000"/>
                        </a:lnSpc>
                        <a:spcAft>
                          <a:spcPts val="0"/>
                        </a:spcAft>
                      </a:pPr>
                      <a:r>
                        <a:rPr lang="de-AT" sz="1100" dirty="0" err="1" smtClean="0">
                          <a:effectLst/>
                        </a:rPr>
                        <a:t>Setvalue</a:t>
                      </a:r>
                      <a:endParaRPr lang="de-AT" sz="1100" dirty="0">
                        <a:effectLst/>
                        <a:latin typeface="Calibri"/>
                        <a:ea typeface="Calibri"/>
                        <a:cs typeface="Times New Roman"/>
                      </a:endParaRPr>
                    </a:p>
                  </a:txBody>
                  <a:tcPr marL="44450" marR="44450" marT="0" marB="0" anchor="ctr"/>
                </a:tc>
                <a:tc>
                  <a:txBody>
                    <a:bodyPr/>
                    <a:lstStyle/>
                    <a:p>
                      <a:pPr>
                        <a:lnSpc>
                          <a:spcPct val="107000"/>
                        </a:lnSpc>
                        <a:spcAft>
                          <a:spcPts val="0"/>
                        </a:spcAft>
                      </a:pPr>
                      <a:r>
                        <a:rPr lang="de-AT" sz="1100" dirty="0" err="1" smtClean="0">
                          <a:effectLst/>
                        </a:rPr>
                        <a:t>Tested</a:t>
                      </a:r>
                      <a:r>
                        <a:rPr lang="de-AT" sz="1100" dirty="0" smtClean="0">
                          <a:effectLst/>
                        </a:rPr>
                        <a:t> Range</a:t>
                      </a:r>
                      <a:endParaRPr lang="de-AT" sz="1100" dirty="0">
                        <a:effectLst/>
                        <a:latin typeface="Calibri"/>
                        <a:ea typeface="Calibri"/>
                        <a:cs typeface="Times New Roman"/>
                      </a:endParaRPr>
                    </a:p>
                  </a:txBody>
                  <a:tcPr marL="44450" marR="44450" marT="0" marB="0" anchor="ctr"/>
                </a:tc>
              </a:tr>
              <a:tr h="234842">
                <a:tc>
                  <a:txBody>
                    <a:bodyPr/>
                    <a:lstStyle/>
                    <a:p>
                      <a:pPr>
                        <a:lnSpc>
                          <a:spcPct val="107000"/>
                        </a:lnSpc>
                        <a:spcAft>
                          <a:spcPts val="0"/>
                        </a:spcAft>
                      </a:pPr>
                      <a:r>
                        <a:rPr lang="de-AT" sz="1100" dirty="0">
                          <a:solidFill>
                            <a:schemeClr val="tx1"/>
                          </a:solidFill>
                          <a:effectLst/>
                        </a:rPr>
                        <a:t>DO</a:t>
                      </a:r>
                      <a:endParaRPr lang="de-AT" sz="1100" dirty="0">
                        <a:solidFill>
                          <a:schemeClr val="tx1"/>
                        </a:solidFill>
                        <a:effectLst/>
                        <a:latin typeface="Calibri"/>
                        <a:ea typeface="Calibri"/>
                        <a:cs typeface="Times New Roman"/>
                      </a:endParaRPr>
                    </a:p>
                  </a:txBody>
                  <a:tcPr marL="44450" marR="44450" marT="0" marB="0" anchor="ctr"/>
                </a:tc>
                <a:tc>
                  <a:txBody>
                    <a:bodyPr/>
                    <a:lstStyle/>
                    <a:p>
                      <a:pPr>
                        <a:lnSpc>
                          <a:spcPct val="107000"/>
                        </a:lnSpc>
                        <a:spcAft>
                          <a:spcPts val="0"/>
                        </a:spcAft>
                      </a:pPr>
                      <a:r>
                        <a:rPr lang="de-AT" sz="1100">
                          <a:effectLst/>
                        </a:rPr>
                        <a:t>30%</a:t>
                      </a:r>
                      <a:endParaRPr lang="de-AT"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de-AT" sz="1100">
                          <a:effectLst/>
                        </a:rPr>
                        <a:t>10% - 70%</a:t>
                      </a:r>
                      <a:endParaRPr lang="de-AT" sz="1100">
                        <a:effectLst/>
                        <a:latin typeface="Calibri"/>
                        <a:ea typeface="Calibri"/>
                        <a:cs typeface="Times New Roman"/>
                      </a:endParaRPr>
                    </a:p>
                  </a:txBody>
                  <a:tcPr marL="44450" marR="44450" marT="0" marB="0" anchor="ctr"/>
                </a:tc>
              </a:tr>
              <a:tr h="234842">
                <a:tc>
                  <a:txBody>
                    <a:bodyPr/>
                    <a:lstStyle/>
                    <a:p>
                      <a:pPr>
                        <a:lnSpc>
                          <a:spcPct val="107000"/>
                        </a:lnSpc>
                        <a:spcAft>
                          <a:spcPts val="0"/>
                        </a:spcAft>
                      </a:pPr>
                      <a:r>
                        <a:rPr lang="de-AT" sz="1100" dirty="0">
                          <a:solidFill>
                            <a:schemeClr val="tx1"/>
                          </a:solidFill>
                          <a:effectLst/>
                        </a:rPr>
                        <a:t>pH</a:t>
                      </a:r>
                      <a:endParaRPr lang="de-AT" sz="1100" dirty="0">
                        <a:solidFill>
                          <a:schemeClr val="tx1"/>
                        </a:solidFill>
                        <a:effectLst/>
                        <a:latin typeface="Calibri"/>
                        <a:ea typeface="Calibri"/>
                        <a:cs typeface="Times New Roman"/>
                      </a:endParaRPr>
                    </a:p>
                  </a:txBody>
                  <a:tcPr marL="44450" marR="44450" marT="0" marB="0" anchor="ctr"/>
                </a:tc>
                <a:tc>
                  <a:txBody>
                    <a:bodyPr/>
                    <a:lstStyle/>
                    <a:p>
                      <a:pPr>
                        <a:lnSpc>
                          <a:spcPct val="107000"/>
                        </a:lnSpc>
                        <a:spcAft>
                          <a:spcPts val="0"/>
                        </a:spcAft>
                      </a:pPr>
                      <a:r>
                        <a:rPr lang="de-AT" sz="1100">
                          <a:effectLst/>
                        </a:rPr>
                        <a:t>7</a:t>
                      </a:r>
                      <a:endParaRPr lang="de-AT"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de-AT" sz="1100">
                          <a:effectLst/>
                        </a:rPr>
                        <a:t>5,5 – 8,5</a:t>
                      </a:r>
                      <a:endParaRPr lang="de-AT" sz="1100">
                        <a:effectLst/>
                        <a:latin typeface="Calibri"/>
                        <a:ea typeface="Calibri"/>
                        <a:cs typeface="Times New Roman"/>
                      </a:endParaRPr>
                    </a:p>
                  </a:txBody>
                  <a:tcPr marL="44450" marR="44450" marT="0" marB="0" anchor="ctr"/>
                </a:tc>
              </a:tr>
              <a:tr h="234842">
                <a:tc>
                  <a:txBody>
                    <a:bodyPr/>
                    <a:lstStyle/>
                    <a:p>
                      <a:pPr>
                        <a:lnSpc>
                          <a:spcPct val="107000"/>
                        </a:lnSpc>
                        <a:spcAft>
                          <a:spcPts val="0"/>
                        </a:spcAft>
                      </a:pPr>
                      <a:r>
                        <a:rPr lang="de-AT" sz="1100" dirty="0" err="1" smtClean="0">
                          <a:solidFill>
                            <a:schemeClr val="tx1"/>
                          </a:solidFill>
                          <a:effectLst/>
                        </a:rPr>
                        <a:t>Temperature</a:t>
                      </a:r>
                      <a:endParaRPr lang="de-AT" sz="1100" dirty="0">
                        <a:solidFill>
                          <a:schemeClr val="tx1"/>
                        </a:solidFill>
                        <a:effectLst/>
                        <a:latin typeface="Calibri"/>
                        <a:ea typeface="Calibri"/>
                        <a:cs typeface="Times New Roman"/>
                      </a:endParaRPr>
                    </a:p>
                  </a:txBody>
                  <a:tcPr marL="44450" marR="44450" marT="0" marB="0" anchor="ctr"/>
                </a:tc>
                <a:tc>
                  <a:txBody>
                    <a:bodyPr/>
                    <a:lstStyle/>
                    <a:p>
                      <a:pPr>
                        <a:lnSpc>
                          <a:spcPct val="107000"/>
                        </a:lnSpc>
                        <a:spcAft>
                          <a:spcPts val="0"/>
                        </a:spcAft>
                      </a:pPr>
                      <a:r>
                        <a:rPr lang="de-AT" sz="1100">
                          <a:effectLst/>
                        </a:rPr>
                        <a:t>32°C</a:t>
                      </a:r>
                      <a:endParaRPr lang="de-AT"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de-AT" sz="1100">
                          <a:effectLst/>
                        </a:rPr>
                        <a:t>28° - 40°</a:t>
                      </a:r>
                      <a:endParaRPr lang="de-AT" sz="1100">
                        <a:effectLst/>
                        <a:latin typeface="Calibri"/>
                        <a:ea typeface="Calibri"/>
                        <a:cs typeface="Times New Roman"/>
                      </a:endParaRPr>
                    </a:p>
                  </a:txBody>
                  <a:tcPr marL="44450" marR="44450" marT="0" marB="0" anchor="ctr"/>
                </a:tc>
              </a:tr>
              <a:tr h="234842">
                <a:tc>
                  <a:txBody>
                    <a:bodyPr/>
                    <a:lstStyle/>
                    <a:p>
                      <a:pPr>
                        <a:lnSpc>
                          <a:spcPct val="107000"/>
                        </a:lnSpc>
                        <a:spcAft>
                          <a:spcPts val="0"/>
                        </a:spcAft>
                      </a:pPr>
                      <a:r>
                        <a:rPr lang="de-AT" sz="1100" dirty="0" err="1" smtClean="0">
                          <a:solidFill>
                            <a:schemeClr val="tx1"/>
                          </a:solidFill>
                          <a:effectLst/>
                        </a:rPr>
                        <a:t>Aeration</a:t>
                      </a:r>
                      <a:endParaRPr lang="de-AT" sz="1100" dirty="0">
                        <a:solidFill>
                          <a:schemeClr val="tx1"/>
                        </a:solidFill>
                        <a:effectLst/>
                        <a:latin typeface="Calibri"/>
                        <a:ea typeface="Calibri"/>
                        <a:cs typeface="Times New Roman"/>
                      </a:endParaRPr>
                    </a:p>
                  </a:txBody>
                  <a:tcPr marL="44450" marR="44450" marT="0" marB="0" anchor="ctr"/>
                </a:tc>
                <a:tc>
                  <a:txBody>
                    <a:bodyPr/>
                    <a:lstStyle/>
                    <a:p>
                      <a:pPr>
                        <a:lnSpc>
                          <a:spcPct val="107000"/>
                        </a:lnSpc>
                        <a:spcAft>
                          <a:spcPts val="0"/>
                        </a:spcAft>
                      </a:pPr>
                      <a:r>
                        <a:rPr lang="de-AT" sz="1100">
                          <a:effectLst/>
                        </a:rPr>
                        <a:t>1 vvm</a:t>
                      </a:r>
                      <a:endParaRPr lang="de-AT" sz="1100">
                        <a:effectLst/>
                        <a:latin typeface="Calibri"/>
                        <a:ea typeface="Calibri"/>
                        <a:cs typeface="Times New Roman"/>
                      </a:endParaRPr>
                    </a:p>
                  </a:txBody>
                  <a:tcPr marL="44450" marR="44450" marT="0" marB="0" anchor="ctr"/>
                </a:tc>
                <a:tc>
                  <a:txBody>
                    <a:bodyPr/>
                    <a:lstStyle/>
                    <a:p>
                      <a:pPr>
                        <a:lnSpc>
                          <a:spcPct val="107000"/>
                        </a:lnSpc>
                        <a:spcAft>
                          <a:spcPts val="0"/>
                        </a:spcAft>
                      </a:pPr>
                      <a:r>
                        <a:rPr lang="de-AT" sz="1100" dirty="0">
                          <a:effectLst/>
                        </a:rPr>
                        <a:t>0,5 </a:t>
                      </a:r>
                      <a:r>
                        <a:rPr lang="de-AT" sz="1100" dirty="0" err="1">
                          <a:effectLst/>
                        </a:rPr>
                        <a:t>vvm</a:t>
                      </a:r>
                      <a:r>
                        <a:rPr lang="de-AT" sz="1100" dirty="0">
                          <a:effectLst/>
                        </a:rPr>
                        <a:t> – 2 </a:t>
                      </a:r>
                      <a:r>
                        <a:rPr lang="de-AT" sz="1100" dirty="0" err="1">
                          <a:effectLst/>
                        </a:rPr>
                        <a:t>vvm</a:t>
                      </a:r>
                      <a:endParaRPr lang="de-AT" sz="1100" dirty="0">
                        <a:effectLst/>
                        <a:latin typeface="Calibri"/>
                        <a:ea typeface="Calibri"/>
                        <a:cs typeface="Times New Roman"/>
                      </a:endParaRPr>
                    </a:p>
                  </a:txBody>
                  <a:tcPr marL="44450" marR="44450" marT="0" marB="0" anchor="ctr"/>
                </a:tc>
              </a:tr>
            </a:tbl>
          </a:graphicData>
        </a:graphic>
      </p:graphicFrame>
      <p:pic>
        <p:nvPicPr>
          <p:cNvPr id="3074" name="Picture 2" descr="http://www.news-medical.net/image.axd?picture=2013%2F8%2Fbf115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1964" y="1135063"/>
            <a:ext cx="2476500" cy="21717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masontechnology.ie/files/images/products/newb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572" y="3287047"/>
            <a:ext cx="2247900" cy="24193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1" y="1196752"/>
            <a:ext cx="1080120" cy="1553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0202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3"/>
          <p:cNvSpPr>
            <a:spLocks noGrp="1"/>
          </p:cNvSpPr>
          <p:nvPr>
            <p:ph type="title"/>
          </p:nvPr>
        </p:nvSpPr>
        <p:spPr/>
        <p:txBody>
          <a:bodyPr/>
          <a:lstStyle/>
          <a:p>
            <a:r>
              <a:rPr lang="de-AT" sz="1800" dirty="0" smtClean="0"/>
              <a:t>SK2 / SK4 Bioreaktor</a:t>
            </a:r>
          </a:p>
        </p:txBody>
      </p:sp>
      <p:sp>
        <p:nvSpPr>
          <p:cNvPr id="2" name="Textfeld 1"/>
          <p:cNvSpPr txBox="1"/>
          <p:nvPr/>
        </p:nvSpPr>
        <p:spPr>
          <a:xfrm>
            <a:off x="3347864" y="6536377"/>
            <a:ext cx="5256584" cy="276999"/>
          </a:xfrm>
          <a:prstGeom prst="rect">
            <a:avLst/>
          </a:prstGeom>
          <a:noFill/>
        </p:spPr>
        <p:txBody>
          <a:bodyPr wrap="square" rtlCol="0">
            <a:spAutoFit/>
          </a:bodyPr>
          <a:lstStyle/>
          <a:p>
            <a:pPr fontAlgn="base">
              <a:spcBef>
                <a:spcPct val="0"/>
              </a:spcBef>
              <a:spcAft>
                <a:spcPct val="0"/>
              </a:spcAft>
            </a:pPr>
            <a:r>
              <a:rPr lang="de-AT" sz="1200" dirty="0">
                <a:solidFill>
                  <a:srgbClr val="000000"/>
                </a:solidFill>
                <a:cs typeface="Arial" charset="0"/>
              </a:rPr>
              <a:t>Dominik Schild, Bernhard </a:t>
            </a:r>
            <a:r>
              <a:rPr lang="de-AT" sz="1200" dirty="0" err="1">
                <a:solidFill>
                  <a:srgbClr val="000000"/>
                </a:solidFill>
                <a:cs typeface="Arial" charset="0"/>
              </a:rPr>
              <a:t>Klausgraber</a:t>
            </a:r>
            <a:endParaRPr lang="de-AT" sz="1200" dirty="0">
              <a:solidFill>
                <a:srgbClr val="000000"/>
              </a:solidFill>
              <a:cs typeface="Arial" charset="0"/>
            </a:endParaRPr>
          </a:p>
        </p:txBody>
      </p:sp>
      <p:sp>
        <p:nvSpPr>
          <p:cNvPr id="3" name="Textplatzhalter 2"/>
          <p:cNvSpPr>
            <a:spLocks noGrp="1"/>
          </p:cNvSpPr>
          <p:nvPr>
            <p:ph type="body" sz="quarter" idx="11"/>
          </p:nvPr>
        </p:nvSpPr>
        <p:spPr>
          <a:xfrm>
            <a:off x="266434" y="5085184"/>
            <a:ext cx="8626045" cy="1329378"/>
          </a:xfrm>
        </p:spPr>
        <p:txBody>
          <a:bodyPr/>
          <a:lstStyle/>
          <a:p>
            <a:pPr marL="0" indent="0">
              <a:buNone/>
            </a:pPr>
            <a:r>
              <a:rPr lang="de-AT" sz="1600" i="1" dirty="0" err="1"/>
              <a:t>Halomonas</a:t>
            </a:r>
            <a:r>
              <a:rPr lang="de-AT" sz="1600" i="1" dirty="0"/>
              <a:t> </a:t>
            </a:r>
            <a:r>
              <a:rPr lang="de-AT" sz="1600" i="1" dirty="0" err="1" smtClean="0"/>
              <a:t>gomseomensis</a:t>
            </a:r>
            <a:r>
              <a:rPr lang="de-AT" sz="1600" i="1" dirty="0" smtClean="0"/>
              <a:t> </a:t>
            </a:r>
            <a:r>
              <a:rPr lang="de-AT" sz="1600" dirty="0" smtClean="0"/>
              <a:t>im Bioreaktor – Vergleich der beiden Stämme</a:t>
            </a:r>
            <a:endParaRPr lang="de-AT" sz="1600" dirty="0"/>
          </a:p>
        </p:txBody>
      </p:sp>
      <p:graphicFrame>
        <p:nvGraphicFramePr>
          <p:cNvPr id="5" name="Diagramm 4"/>
          <p:cNvGraphicFramePr>
            <a:graphicFrameLocks/>
          </p:cNvGraphicFramePr>
          <p:nvPr>
            <p:extLst>
              <p:ext uri="{D42A27DB-BD31-4B8C-83A1-F6EECF244321}">
                <p14:modId xmlns:p14="http://schemas.microsoft.com/office/powerpoint/2010/main" val="119187033"/>
              </p:ext>
            </p:extLst>
          </p:nvPr>
        </p:nvGraphicFramePr>
        <p:xfrm>
          <a:off x="179512" y="1052736"/>
          <a:ext cx="8640960" cy="3744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7459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3"/>
          <p:cNvSpPr>
            <a:spLocks noGrp="1"/>
          </p:cNvSpPr>
          <p:nvPr>
            <p:ph type="title"/>
          </p:nvPr>
        </p:nvSpPr>
        <p:spPr/>
        <p:txBody>
          <a:bodyPr/>
          <a:lstStyle/>
          <a:p>
            <a:r>
              <a:rPr lang="de-AT" sz="1800" dirty="0" smtClean="0"/>
              <a:t>MH4 </a:t>
            </a:r>
            <a:r>
              <a:rPr lang="de-AT" sz="1800" dirty="0" err="1" smtClean="0"/>
              <a:t>Bioreactor</a:t>
            </a:r>
            <a:endParaRPr lang="de-AT" sz="1800" dirty="0" smtClean="0"/>
          </a:p>
        </p:txBody>
      </p:sp>
      <p:sp>
        <p:nvSpPr>
          <p:cNvPr id="2" name="Textfeld 1"/>
          <p:cNvSpPr txBox="1"/>
          <p:nvPr/>
        </p:nvSpPr>
        <p:spPr>
          <a:xfrm>
            <a:off x="3347864" y="6536377"/>
            <a:ext cx="5256584" cy="276999"/>
          </a:xfrm>
          <a:prstGeom prst="rect">
            <a:avLst/>
          </a:prstGeom>
          <a:noFill/>
        </p:spPr>
        <p:txBody>
          <a:bodyPr wrap="square" rtlCol="0">
            <a:spAutoFit/>
          </a:bodyPr>
          <a:lstStyle/>
          <a:p>
            <a:pPr fontAlgn="base">
              <a:spcBef>
                <a:spcPct val="0"/>
              </a:spcBef>
              <a:spcAft>
                <a:spcPct val="0"/>
              </a:spcAft>
            </a:pPr>
            <a:r>
              <a:rPr lang="de-AT" sz="1200" dirty="0">
                <a:solidFill>
                  <a:srgbClr val="000000"/>
                </a:solidFill>
                <a:cs typeface="Arial" charset="0"/>
              </a:rPr>
              <a:t>Dominik Schild, Bernhard </a:t>
            </a:r>
            <a:r>
              <a:rPr lang="de-AT" sz="1200" dirty="0" err="1">
                <a:solidFill>
                  <a:srgbClr val="000000"/>
                </a:solidFill>
                <a:cs typeface="Arial" charset="0"/>
              </a:rPr>
              <a:t>Klausgraber</a:t>
            </a:r>
            <a:endParaRPr lang="de-AT" sz="1200" dirty="0">
              <a:solidFill>
                <a:srgbClr val="000000"/>
              </a:solidFill>
              <a:cs typeface="Arial" charset="0"/>
            </a:endParaRPr>
          </a:p>
        </p:txBody>
      </p:sp>
      <p:sp>
        <p:nvSpPr>
          <p:cNvPr id="3" name="Textplatzhalter 2"/>
          <p:cNvSpPr>
            <a:spLocks noGrp="1"/>
          </p:cNvSpPr>
          <p:nvPr>
            <p:ph type="body" sz="quarter" idx="11"/>
          </p:nvPr>
        </p:nvSpPr>
        <p:spPr>
          <a:xfrm>
            <a:off x="266434" y="4797152"/>
            <a:ext cx="8626045" cy="1617410"/>
          </a:xfrm>
        </p:spPr>
        <p:txBody>
          <a:bodyPr/>
          <a:lstStyle/>
          <a:p>
            <a:pPr marL="0" indent="0">
              <a:buNone/>
            </a:pPr>
            <a:r>
              <a:rPr lang="de-AT" sz="1600" i="1" dirty="0" err="1" smtClean="0"/>
              <a:t>Dunaliella</a:t>
            </a:r>
            <a:r>
              <a:rPr lang="de-AT" sz="1600" i="1" dirty="0" smtClean="0"/>
              <a:t> </a:t>
            </a:r>
            <a:r>
              <a:rPr lang="de-AT" sz="1600" i="1" dirty="0" err="1" smtClean="0"/>
              <a:t>salina</a:t>
            </a:r>
            <a:r>
              <a:rPr lang="de-AT" sz="1600" i="1" dirty="0" smtClean="0"/>
              <a:t> im Bioreaktor</a:t>
            </a:r>
            <a:endParaRPr lang="de-AT" sz="1600" dirty="0"/>
          </a:p>
        </p:txBody>
      </p:sp>
      <p:graphicFrame>
        <p:nvGraphicFramePr>
          <p:cNvPr id="5" name="Diagramm 4"/>
          <p:cNvGraphicFramePr>
            <a:graphicFrameLocks/>
          </p:cNvGraphicFramePr>
          <p:nvPr>
            <p:extLst>
              <p:ext uri="{D42A27DB-BD31-4B8C-83A1-F6EECF244321}">
                <p14:modId xmlns:p14="http://schemas.microsoft.com/office/powerpoint/2010/main" val="4150886877"/>
              </p:ext>
            </p:extLst>
          </p:nvPr>
        </p:nvGraphicFramePr>
        <p:xfrm>
          <a:off x="323528" y="1052736"/>
          <a:ext cx="8568952" cy="36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5476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3"/>
          <p:cNvSpPr>
            <a:spLocks noGrp="1"/>
          </p:cNvSpPr>
          <p:nvPr>
            <p:ph type="title"/>
          </p:nvPr>
        </p:nvSpPr>
        <p:spPr/>
        <p:txBody>
          <a:bodyPr/>
          <a:lstStyle/>
          <a:p>
            <a:r>
              <a:rPr lang="de-AT" sz="1800" dirty="0" smtClean="0"/>
              <a:t>Co-Kultivierung</a:t>
            </a:r>
          </a:p>
        </p:txBody>
      </p:sp>
      <p:sp>
        <p:nvSpPr>
          <p:cNvPr id="2" name="Textfeld 1"/>
          <p:cNvSpPr txBox="1"/>
          <p:nvPr/>
        </p:nvSpPr>
        <p:spPr>
          <a:xfrm>
            <a:off x="3347864" y="6536377"/>
            <a:ext cx="5256584" cy="276999"/>
          </a:xfrm>
          <a:prstGeom prst="rect">
            <a:avLst/>
          </a:prstGeom>
          <a:noFill/>
        </p:spPr>
        <p:txBody>
          <a:bodyPr wrap="square" rtlCol="0">
            <a:spAutoFit/>
          </a:bodyPr>
          <a:lstStyle/>
          <a:p>
            <a:pPr fontAlgn="base">
              <a:spcBef>
                <a:spcPct val="0"/>
              </a:spcBef>
              <a:spcAft>
                <a:spcPct val="0"/>
              </a:spcAft>
            </a:pPr>
            <a:r>
              <a:rPr lang="de-AT" sz="1200" dirty="0">
                <a:solidFill>
                  <a:srgbClr val="000000"/>
                </a:solidFill>
                <a:cs typeface="Arial" charset="0"/>
              </a:rPr>
              <a:t>Dominik Schild, Bernhard </a:t>
            </a:r>
            <a:r>
              <a:rPr lang="de-AT" sz="1200" dirty="0" err="1">
                <a:solidFill>
                  <a:srgbClr val="000000"/>
                </a:solidFill>
                <a:cs typeface="Arial" charset="0"/>
              </a:rPr>
              <a:t>Klausgraber</a:t>
            </a:r>
            <a:endParaRPr lang="de-AT" sz="1200" dirty="0">
              <a:solidFill>
                <a:srgbClr val="000000"/>
              </a:solidFill>
              <a:cs typeface="Arial" charset="0"/>
            </a:endParaRPr>
          </a:p>
        </p:txBody>
      </p:sp>
      <p:graphicFrame>
        <p:nvGraphicFramePr>
          <p:cNvPr id="5" name="Diagramm 4"/>
          <p:cNvGraphicFramePr>
            <a:graphicFrameLocks/>
          </p:cNvGraphicFramePr>
          <p:nvPr>
            <p:extLst>
              <p:ext uri="{D42A27DB-BD31-4B8C-83A1-F6EECF244321}">
                <p14:modId xmlns:p14="http://schemas.microsoft.com/office/powerpoint/2010/main" val="3173818510"/>
              </p:ext>
            </p:extLst>
          </p:nvPr>
        </p:nvGraphicFramePr>
        <p:xfrm>
          <a:off x="179512" y="1124744"/>
          <a:ext cx="8712968"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9818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3"/>
          <p:cNvSpPr>
            <a:spLocks noGrp="1"/>
          </p:cNvSpPr>
          <p:nvPr>
            <p:ph type="title"/>
          </p:nvPr>
        </p:nvSpPr>
        <p:spPr/>
        <p:txBody>
          <a:bodyPr/>
          <a:lstStyle/>
          <a:p>
            <a:r>
              <a:rPr lang="de-AT" sz="1800" dirty="0" smtClean="0"/>
              <a:t>Experimentelles Setup</a:t>
            </a:r>
          </a:p>
        </p:txBody>
      </p:sp>
      <p:sp>
        <p:nvSpPr>
          <p:cNvPr id="2" name="Textfeld 1"/>
          <p:cNvSpPr txBox="1"/>
          <p:nvPr/>
        </p:nvSpPr>
        <p:spPr>
          <a:xfrm>
            <a:off x="3347864" y="6536377"/>
            <a:ext cx="5256584" cy="276999"/>
          </a:xfrm>
          <a:prstGeom prst="rect">
            <a:avLst/>
          </a:prstGeom>
          <a:noFill/>
        </p:spPr>
        <p:txBody>
          <a:bodyPr wrap="square" rtlCol="0">
            <a:spAutoFit/>
          </a:bodyPr>
          <a:lstStyle/>
          <a:p>
            <a:pPr fontAlgn="base">
              <a:spcBef>
                <a:spcPct val="0"/>
              </a:spcBef>
              <a:spcAft>
                <a:spcPct val="0"/>
              </a:spcAft>
            </a:pPr>
            <a:r>
              <a:rPr lang="de-AT" sz="1200" dirty="0">
                <a:solidFill>
                  <a:srgbClr val="000000"/>
                </a:solidFill>
                <a:cs typeface="Arial" charset="0"/>
              </a:rPr>
              <a:t>Dominik Schild, Bernhard </a:t>
            </a:r>
            <a:r>
              <a:rPr lang="de-AT" sz="1200" dirty="0" err="1">
                <a:solidFill>
                  <a:srgbClr val="000000"/>
                </a:solidFill>
                <a:cs typeface="Arial" charset="0"/>
              </a:rPr>
              <a:t>Klausgraber</a:t>
            </a:r>
            <a:endParaRPr lang="de-AT" sz="1200" dirty="0">
              <a:solidFill>
                <a:srgbClr val="000000"/>
              </a:solidFill>
              <a:cs typeface="Arial" charset="0"/>
            </a:endParaRPr>
          </a:p>
        </p:txBody>
      </p:sp>
      <p:sp>
        <p:nvSpPr>
          <p:cNvPr id="3" name="Textplatzhalter 2"/>
          <p:cNvSpPr>
            <a:spLocks noGrp="1"/>
          </p:cNvSpPr>
          <p:nvPr>
            <p:ph type="body" sz="quarter" idx="11"/>
          </p:nvPr>
        </p:nvSpPr>
        <p:spPr>
          <a:xfrm>
            <a:off x="266435" y="3695353"/>
            <a:ext cx="4161550" cy="2719208"/>
          </a:xfrm>
        </p:spPr>
        <p:txBody>
          <a:bodyPr/>
          <a:lstStyle/>
          <a:p>
            <a:pPr marL="0" indent="0">
              <a:buNone/>
            </a:pPr>
            <a:r>
              <a:rPr lang="de-AT" sz="1400" dirty="0" smtClean="0"/>
              <a:t>Die Affinität zur Kohlenstoffquelle wurde mit folgenden Zuckern getestet: </a:t>
            </a:r>
          </a:p>
          <a:p>
            <a:pPr marL="0" indent="0">
              <a:buNone/>
            </a:pPr>
            <a:endParaRPr lang="de-AT" sz="1400" dirty="0" smtClean="0"/>
          </a:p>
          <a:p>
            <a:pPr marL="0" indent="0">
              <a:buNone/>
            </a:pPr>
            <a:r>
              <a:rPr lang="en-GB" sz="1400" dirty="0"/>
              <a:t>Glucose (A</a:t>
            </a:r>
            <a:r>
              <a:rPr lang="en-GB" sz="1400" dirty="0" smtClean="0"/>
              <a:t>)</a:t>
            </a:r>
          </a:p>
          <a:p>
            <a:pPr marL="0" indent="0">
              <a:buNone/>
            </a:pPr>
            <a:r>
              <a:rPr lang="en-GB" sz="1400" dirty="0" smtClean="0"/>
              <a:t>D-Fructose </a:t>
            </a:r>
            <a:r>
              <a:rPr lang="en-GB" sz="1400" dirty="0"/>
              <a:t>(B</a:t>
            </a:r>
            <a:r>
              <a:rPr lang="en-GB" sz="1400" dirty="0" smtClean="0"/>
              <a:t>)</a:t>
            </a:r>
          </a:p>
          <a:p>
            <a:pPr marL="0" indent="0">
              <a:buNone/>
            </a:pPr>
            <a:r>
              <a:rPr lang="en-GB" sz="1400" dirty="0" smtClean="0"/>
              <a:t>Mannose </a:t>
            </a:r>
            <a:r>
              <a:rPr lang="en-GB" sz="1400" dirty="0"/>
              <a:t>(</a:t>
            </a:r>
            <a:r>
              <a:rPr lang="en-GB" sz="1400" dirty="0" smtClean="0"/>
              <a:t>C)</a:t>
            </a:r>
          </a:p>
          <a:p>
            <a:pPr marL="0" indent="0">
              <a:buNone/>
            </a:pPr>
            <a:r>
              <a:rPr lang="en-GB" sz="1400" dirty="0" smtClean="0"/>
              <a:t>Lactose </a:t>
            </a:r>
            <a:r>
              <a:rPr lang="en-GB" sz="1400" dirty="0"/>
              <a:t>(D)</a:t>
            </a:r>
            <a:endParaRPr lang="de-AT" sz="1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889" y="980728"/>
            <a:ext cx="7591425"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717504"/>
            <a:ext cx="300513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6587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3"/>
          <p:cNvSpPr>
            <a:spLocks noGrp="1"/>
          </p:cNvSpPr>
          <p:nvPr>
            <p:ph type="title"/>
          </p:nvPr>
        </p:nvSpPr>
        <p:spPr/>
        <p:txBody>
          <a:bodyPr/>
          <a:lstStyle/>
          <a:p>
            <a:r>
              <a:rPr lang="de-AT" sz="1800" dirty="0" smtClean="0"/>
              <a:t>Experimentelles Setup</a:t>
            </a:r>
          </a:p>
        </p:txBody>
      </p:sp>
      <p:sp>
        <p:nvSpPr>
          <p:cNvPr id="2" name="Textfeld 1"/>
          <p:cNvSpPr txBox="1"/>
          <p:nvPr/>
        </p:nvSpPr>
        <p:spPr>
          <a:xfrm>
            <a:off x="3347864" y="6536377"/>
            <a:ext cx="5256584" cy="276999"/>
          </a:xfrm>
          <a:prstGeom prst="rect">
            <a:avLst/>
          </a:prstGeom>
          <a:noFill/>
        </p:spPr>
        <p:txBody>
          <a:bodyPr wrap="square" rtlCol="0">
            <a:spAutoFit/>
          </a:bodyPr>
          <a:lstStyle/>
          <a:p>
            <a:pPr fontAlgn="base">
              <a:spcBef>
                <a:spcPct val="0"/>
              </a:spcBef>
              <a:spcAft>
                <a:spcPct val="0"/>
              </a:spcAft>
            </a:pPr>
            <a:r>
              <a:rPr lang="de-AT" sz="1200" dirty="0">
                <a:solidFill>
                  <a:srgbClr val="000000"/>
                </a:solidFill>
                <a:cs typeface="Arial" charset="0"/>
              </a:rPr>
              <a:t>Dominik Schild, Bernhard </a:t>
            </a:r>
            <a:r>
              <a:rPr lang="de-AT" sz="1200" dirty="0" err="1">
                <a:solidFill>
                  <a:srgbClr val="000000"/>
                </a:solidFill>
                <a:cs typeface="Arial" charset="0"/>
              </a:rPr>
              <a:t>Klausgraber</a:t>
            </a:r>
            <a:endParaRPr lang="de-AT" sz="1200" dirty="0">
              <a:solidFill>
                <a:srgbClr val="000000"/>
              </a:solidFill>
              <a:cs typeface="Arial" charset="0"/>
            </a:endParaRPr>
          </a:p>
        </p:txBody>
      </p:sp>
      <p:sp>
        <p:nvSpPr>
          <p:cNvPr id="3" name="Textplatzhalter 2"/>
          <p:cNvSpPr>
            <a:spLocks noGrp="1"/>
          </p:cNvSpPr>
          <p:nvPr>
            <p:ph type="body" sz="quarter" idx="11"/>
          </p:nvPr>
        </p:nvSpPr>
        <p:spPr>
          <a:xfrm>
            <a:off x="611560" y="4556239"/>
            <a:ext cx="3528392" cy="528945"/>
          </a:xfrm>
        </p:spPr>
        <p:txBody>
          <a:bodyPr/>
          <a:lstStyle/>
          <a:p>
            <a:pPr marL="0" indent="0">
              <a:buNone/>
            </a:pPr>
            <a:r>
              <a:rPr lang="de-AT" sz="1600" i="1" dirty="0" err="1" smtClean="0"/>
              <a:t>Halomonas</a:t>
            </a:r>
            <a:r>
              <a:rPr lang="de-AT" sz="1600" i="1" dirty="0" smtClean="0"/>
              <a:t> </a:t>
            </a:r>
            <a:r>
              <a:rPr lang="de-AT" sz="1600" i="1" dirty="0" err="1" smtClean="0"/>
              <a:t>gomseomensis</a:t>
            </a:r>
            <a:r>
              <a:rPr lang="de-AT" sz="1600" i="1" dirty="0" smtClean="0"/>
              <a:t> SK4</a:t>
            </a:r>
            <a:endParaRPr lang="de-AT" sz="1600" i="1" dirty="0"/>
          </a:p>
        </p:txBody>
      </p:sp>
      <p:pic>
        <p:nvPicPr>
          <p:cNvPr id="5" name="Grafik 4"/>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96752"/>
            <a:ext cx="3888432" cy="3342692"/>
          </a:xfrm>
          <a:prstGeom prst="rect">
            <a:avLst/>
          </a:prstGeom>
          <a:noFill/>
          <a:ln>
            <a:noFill/>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196752"/>
            <a:ext cx="4045417" cy="3342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platzhalter 2"/>
          <p:cNvSpPr txBox="1">
            <a:spLocks/>
          </p:cNvSpPr>
          <p:nvPr/>
        </p:nvSpPr>
        <p:spPr bwMode="auto">
          <a:xfrm>
            <a:off x="4902520" y="4571580"/>
            <a:ext cx="3528392" cy="5289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Char char="–"/>
              <a:defRPr sz="26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Char char="•"/>
              <a:defRPr sz="24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Char char="–"/>
              <a:defRPr sz="20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Char char="»"/>
              <a:defRPr sz="200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de-AT" sz="1600" i="1" kern="0" dirty="0" err="1" smtClean="0"/>
              <a:t>Dunaliella</a:t>
            </a:r>
            <a:r>
              <a:rPr lang="de-AT" sz="1600" i="1" kern="0" dirty="0" smtClean="0"/>
              <a:t> </a:t>
            </a:r>
            <a:r>
              <a:rPr lang="de-AT" sz="1600" i="1" kern="0" dirty="0" err="1" smtClean="0"/>
              <a:t>salina</a:t>
            </a:r>
            <a:r>
              <a:rPr lang="de-AT" sz="1600" i="1" kern="0" dirty="0" smtClean="0"/>
              <a:t> MH4</a:t>
            </a:r>
            <a:endParaRPr lang="de-AT" sz="1600" i="1" kern="0" dirty="0"/>
          </a:p>
        </p:txBody>
      </p:sp>
    </p:spTree>
    <p:extLst>
      <p:ext uri="{BB962C8B-B14F-4D97-AF65-F5344CB8AC3E}">
        <p14:creationId xmlns:p14="http://schemas.microsoft.com/office/powerpoint/2010/main" val="699255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3"/>
          <p:cNvSpPr>
            <a:spLocks noGrp="1"/>
          </p:cNvSpPr>
          <p:nvPr>
            <p:ph type="title"/>
          </p:nvPr>
        </p:nvSpPr>
        <p:spPr/>
        <p:txBody>
          <a:bodyPr/>
          <a:lstStyle/>
          <a:p>
            <a:r>
              <a:rPr lang="de-AT" sz="1800" dirty="0" smtClean="0"/>
              <a:t>Resultate</a:t>
            </a:r>
          </a:p>
        </p:txBody>
      </p:sp>
      <p:sp>
        <p:nvSpPr>
          <p:cNvPr id="2" name="Textfeld 1"/>
          <p:cNvSpPr txBox="1"/>
          <p:nvPr/>
        </p:nvSpPr>
        <p:spPr>
          <a:xfrm>
            <a:off x="3347864" y="6536377"/>
            <a:ext cx="5256584" cy="276999"/>
          </a:xfrm>
          <a:prstGeom prst="rect">
            <a:avLst/>
          </a:prstGeom>
          <a:noFill/>
        </p:spPr>
        <p:txBody>
          <a:bodyPr wrap="square" rtlCol="0">
            <a:spAutoFit/>
          </a:bodyPr>
          <a:lstStyle/>
          <a:p>
            <a:pPr fontAlgn="base">
              <a:spcBef>
                <a:spcPct val="0"/>
              </a:spcBef>
              <a:spcAft>
                <a:spcPct val="0"/>
              </a:spcAft>
            </a:pPr>
            <a:r>
              <a:rPr lang="de-AT" sz="1200" dirty="0">
                <a:solidFill>
                  <a:srgbClr val="000000"/>
                </a:solidFill>
                <a:cs typeface="Arial" charset="0"/>
              </a:rPr>
              <a:t>Dominik Schild, Bernhard </a:t>
            </a:r>
            <a:r>
              <a:rPr lang="de-AT" sz="1200" dirty="0" err="1">
                <a:solidFill>
                  <a:srgbClr val="000000"/>
                </a:solidFill>
                <a:cs typeface="Arial" charset="0"/>
              </a:rPr>
              <a:t>Klausgraber</a:t>
            </a:r>
            <a:endParaRPr lang="de-AT" sz="1200" dirty="0">
              <a:solidFill>
                <a:srgbClr val="000000"/>
              </a:solidFill>
              <a:cs typeface="Arial" charset="0"/>
            </a:endParaRPr>
          </a:p>
        </p:txBody>
      </p:sp>
      <p:pic>
        <p:nvPicPr>
          <p:cNvPr id="5" name="Grafik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139470"/>
            <a:ext cx="5832648" cy="4104456"/>
          </a:xfrm>
          <a:prstGeom prst="rect">
            <a:avLst/>
          </a:prstGeom>
          <a:noFill/>
          <a:ln>
            <a:noFill/>
          </a:ln>
        </p:spPr>
      </p:pic>
      <p:sp>
        <p:nvSpPr>
          <p:cNvPr id="6" name="Textplatzhalter 2"/>
          <p:cNvSpPr txBox="1">
            <a:spLocks/>
          </p:cNvSpPr>
          <p:nvPr/>
        </p:nvSpPr>
        <p:spPr bwMode="auto">
          <a:xfrm>
            <a:off x="1619672" y="5254291"/>
            <a:ext cx="6264696" cy="5289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Char char="–"/>
              <a:defRPr sz="26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Char char="•"/>
              <a:defRPr sz="24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Char char="–"/>
              <a:defRPr sz="20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Char char="»"/>
              <a:defRPr sz="200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de-AT" sz="1600" i="1" kern="0" dirty="0" err="1" smtClean="0"/>
              <a:t>Halomonas</a:t>
            </a:r>
            <a:r>
              <a:rPr lang="de-AT" sz="1600" i="1" kern="0" dirty="0" smtClean="0"/>
              <a:t> </a:t>
            </a:r>
            <a:r>
              <a:rPr lang="de-AT" sz="1600" i="1" kern="0" dirty="0" err="1" smtClean="0"/>
              <a:t>gomseomensis</a:t>
            </a:r>
            <a:r>
              <a:rPr lang="de-AT" sz="1600" i="1" kern="0" dirty="0" smtClean="0"/>
              <a:t> SK4 + </a:t>
            </a:r>
            <a:r>
              <a:rPr lang="de-AT" sz="1600" i="1" kern="0" dirty="0" err="1"/>
              <a:t>Dunaliella</a:t>
            </a:r>
            <a:r>
              <a:rPr lang="de-AT" sz="1600" i="1" kern="0" dirty="0"/>
              <a:t> </a:t>
            </a:r>
            <a:r>
              <a:rPr lang="de-AT" sz="1600" i="1" kern="0" dirty="0" err="1"/>
              <a:t>salina</a:t>
            </a:r>
            <a:r>
              <a:rPr lang="de-AT" sz="1600" i="1" kern="0" dirty="0"/>
              <a:t> MH4</a:t>
            </a:r>
          </a:p>
          <a:p>
            <a:pPr marL="0" indent="0">
              <a:buFontTx/>
              <a:buNone/>
            </a:pPr>
            <a:endParaRPr lang="de-AT" sz="1600" i="1" kern="0" dirty="0"/>
          </a:p>
        </p:txBody>
      </p:sp>
    </p:spTree>
    <p:extLst>
      <p:ext uri="{BB962C8B-B14F-4D97-AF65-F5344CB8AC3E}">
        <p14:creationId xmlns:p14="http://schemas.microsoft.com/office/powerpoint/2010/main" val="2494930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1"/>
          <p:cNvGrpSpPr/>
          <p:nvPr/>
        </p:nvGrpSpPr>
        <p:grpSpPr>
          <a:xfrm>
            <a:off x="2045970" y="1233170"/>
            <a:ext cx="5052060" cy="3743960"/>
            <a:chOff x="0" y="58420"/>
            <a:chExt cx="5052060" cy="3743960"/>
          </a:xfrm>
        </p:grpSpPr>
        <p:pic>
          <p:nvPicPr>
            <p:cNvPr id="6" name="Picture 54" descr="C:\Users\bambidevil\AppData\Local\Microsoft\Windows\INetCache\Content.Word\339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8420"/>
              <a:ext cx="3550920" cy="3096260"/>
            </a:xfrm>
            <a:prstGeom prst="rect">
              <a:avLst/>
            </a:prstGeom>
            <a:noFill/>
            <a:ln>
              <a:noFill/>
            </a:ln>
          </p:spPr>
        </p:pic>
        <p:sp>
          <p:nvSpPr>
            <p:cNvPr id="7" name="Text Box 58"/>
            <p:cNvSpPr txBox="1"/>
            <p:nvPr/>
          </p:nvSpPr>
          <p:spPr>
            <a:xfrm>
              <a:off x="0" y="3154680"/>
              <a:ext cx="5052060" cy="647700"/>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lnSpc>
                  <a:spcPct val="150000"/>
                </a:lnSpc>
                <a:spcAft>
                  <a:spcPts val="0"/>
                </a:spcAft>
              </a:pPr>
              <a:r>
                <a:rPr lang="en-GB" sz="1200" dirty="0">
                  <a:effectLst/>
                  <a:latin typeface="Arial"/>
                  <a:ea typeface="Arial"/>
                  <a:cs typeface="Arial"/>
                </a:rPr>
                <a:t> </a:t>
              </a:r>
              <a:endParaRPr lang="de-AT" sz="1200" dirty="0">
                <a:effectLst/>
                <a:latin typeface="Arial"/>
                <a:ea typeface="Arial"/>
                <a:cs typeface="Arial"/>
              </a:endParaRPr>
            </a:p>
          </p:txBody>
        </p:sp>
      </p:grpSp>
      <p:sp>
        <p:nvSpPr>
          <p:cNvPr id="13314" name="Titel 3"/>
          <p:cNvSpPr>
            <a:spLocks noGrp="1"/>
          </p:cNvSpPr>
          <p:nvPr>
            <p:ph type="title"/>
          </p:nvPr>
        </p:nvSpPr>
        <p:spPr/>
        <p:txBody>
          <a:bodyPr/>
          <a:lstStyle/>
          <a:p>
            <a:r>
              <a:rPr lang="de-AT" sz="1800" dirty="0" smtClean="0"/>
              <a:t>Experimentelles Setup</a:t>
            </a:r>
          </a:p>
        </p:txBody>
      </p:sp>
      <p:sp>
        <p:nvSpPr>
          <p:cNvPr id="2" name="Textfeld 1"/>
          <p:cNvSpPr txBox="1"/>
          <p:nvPr/>
        </p:nvSpPr>
        <p:spPr>
          <a:xfrm>
            <a:off x="3347864" y="6536377"/>
            <a:ext cx="5256584" cy="276999"/>
          </a:xfrm>
          <a:prstGeom prst="rect">
            <a:avLst/>
          </a:prstGeom>
          <a:noFill/>
        </p:spPr>
        <p:txBody>
          <a:bodyPr wrap="square" rtlCol="0">
            <a:spAutoFit/>
          </a:bodyPr>
          <a:lstStyle/>
          <a:p>
            <a:pPr fontAlgn="base">
              <a:spcBef>
                <a:spcPct val="0"/>
              </a:spcBef>
              <a:spcAft>
                <a:spcPct val="0"/>
              </a:spcAft>
            </a:pPr>
            <a:r>
              <a:rPr lang="de-AT" sz="1200" dirty="0">
                <a:solidFill>
                  <a:srgbClr val="000000"/>
                </a:solidFill>
                <a:cs typeface="Arial" charset="0"/>
              </a:rPr>
              <a:t>Dominik Schild, Bernhard </a:t>
            </a:r>
            <a:r>
              <a:rPr lang="de-AT" sz="1200" dirty="0" err="1">
                <a:solidFill>
                  <a:srgbClr val="000000"/>
                </a:solidFill>
                <a:cs typeface="Arial" charset="0"/>
              </a:rPr>
              <a:t>Klausgraber</a:t>
            </a:r>
            <a:endParaRPr lang="de-AT" sz="1200" dirty="0">
              <a:solidFill>
                <a:srgbClr val="000000"/>
              </a:solidFill>
              <a:cs typeface="Arial" charset="0"/>
            </a:endParaRPr>
          </a:p>
        </p:txBody>
      </p:sp>
      <p:sp>
        <p:nvSpPr>
          <p:cNvPr id="3" name="Textplatzhalter 2"/>
          <p:cNvSpPr>
            <a:spLocks noGrp="1"/>
          </p:cNvSpPr>
          <p:nvPr>
            <p:ph type="body" sz="quarter" idx="11"/>
          </p:nvPr>
        </p:nvSpPr>
        <p:spPr>
          <a:xfrm>
            <a:off x="258977" y="4869160"/>
            <a:ext cx="8626045" cy="1108321"/>
          </a:xfrm>
        </p:spPr>
        <p:txBody>
          <a:bodyPr/>
          <a:lstStyle/>
          <a:p>
            <a:pPr marL="0" indent="0" algn="just">
              <a:spcAft>
                <a:spcPts val="0"/>
              </a:spcAft>
              <a:buNone/>
            </a:pPr>
            <a:r>
              <a:rPr lang="en-GB" sz="1400" i="1" dirty="0" err="1" smtClean="0">
                <a:latin typeface="Arial"/>
                <a:ea typeface="Arial"/>
                <a:cs typeface="Arial"/>
              </a:rPr>
              <a:t>Chromatographie</a:t>
            </a:r>
            <a:r>
              <a:rPr lang="en-GB" sz="1400" i="1" dirty="0" smtClean="0">
                <a:latin typeface="Arial"/>
                <a:ea typeface="Arial"/>
                <a:cs typeface="Arial"/>
              </a:rPr>
              <a:t> von </a:t>
            </a:r>
            <a:r>
              <a:rPr lang="en-GB" sz="1400" i="1" dirty="0" err="1" smtClean="0">
                <a:latin typeface="Arial"/>
                <a:ea typeface="Arial"/>
                <a:cs typeface="Arial"/>
              </a:rPr>
              <a:t>ersten</a:t>
            </a:r>
            <a:r>
              <a:rPr lang="en-GB" sz="1400" i="1" dirty="0" smtClean="0">
                <a:latin typeface="Arial"/>
                <a:ea typeface="Arial"/>
                <a:cs typeface="Arial"/>
              </a:rPr>
              <a:t> Co-</a:t>
            </a:r>
            <a:r>
              <a:rPr lang="en-GB" sz="1400" i="1" dirty="0" err="1" smtClean="0">
                <a:latin typeface="Arial"/>
                <a:ea typeface="Arial"/>
                <a:cs typeface="Arial"/>
              </a:rPr>
              <a:t>Kultivierungtläufe</a:t>
            </a:r>
            <a:r>
              <a:rPr lang="en-GB" sz="1400" i="1" dirty="0" smtClean="0">
                <a:latin typeface="Arial"/>
                <a:ea typeface="Arial"/>
                <a:cs typeface="Arial"/>
              </a:rPr>
              <a:t> von </a:t>
            </a:r>
            <a:r>
              <a:rPr lang="en-GB" sz="1400" i="1" dirty="0">
                <a:latin typeface="Arial"/>
                <a:ea typeface="Arial"/>
                <a:cs typeface="Arial"/>
              </a:rPr>
              <a:t>MH7 </a:t>
            </a:r>
            <a:r>
              <a:rPr lang="en-GB" sz="1400" i="1" dirty="0" smtClean="0">
                <a:latin typeface="Arial"/>
                <a:ea typeface="Arial"/>
                <a:cs typeface="Arial"/>
              </a:rPr>
              <a:t>und </a:t>
            </a:r>
            <a:r>
              <a:rPr lang="en-GB" sz="1400" i="1" dirty="0">
                <a:latin typeface="Arial"/>
                <a:ea typeface="Arial"/>
                <a:cs typeface="Arial"/>
              </a:rPr>
              <a:t>SK4 </a:t>
            </a:r>
            <a:r>
              <a:rPr lang="en-GB" sz="1400" i="1" dirty="0" err="1" smtClean="0">
                <a:latin typeface="Arial"/>
                <a:ea typeface="Arial"/>
                <a:cs typeface="Arial"/>
              </a:rPr>
              <a:t>mit</a:t>
            </a:r>
            <a:r>
              <a:rPr lang="en-GB" sz="1400" i="1" dirty="0" smtClean="0">
                <a:latin typeface="Arial"/>
                <a:ea typeface="Arial"/>
                <a:cs typeface="Arial"/>
              </a:rPr>
              <a:t> </a:t>
            </a:r>
            <a:r>
              <a:rPr lang="en-GB" sz="1400" i="1" dirty="0">
                <a:latin typeface="Arial"/>
                <a:ea typeface="Arial"/>
                <a:cs typeface="Arial"/>
              </a:rPr>
              <a:t>ACN </a:t>
            </a:r>
            <a:r>
              <a:rPr lang="en-GB" sz="1400" i="1" dirty="0" err="1" smtClean="0">
                <a:latin typeface="Arial"/>
                <a:ea typeface="Arial"/>
                <a:cs typeface="Arial"/>
              </a:rPr>
              <a:t>als</a:t>
            </a:r>
            <a:r>
              <a:rPr lang="en-GB" sz="1400" i="1" dirty="0" smtClean="0">
                <a:latin typeface="Arial"/>
                <a:ea typeface="Arial"/>
                <a:cs typeface="Arial"/>
              </a:rPr>
              <a:t> </a:t>
            </a:r>
            <a:r>
              <a:rPr lang="en-GB" sz="1400" i="1" dirty="0" err="1" smtClean="0">
                <a:latin typeface="Arial"/>
                <a:ea typeface="Arial"/>
                <a:cs typeface="Arial"/>
              </a:rPr>
              <a:t>flüssige</a:t>
            </a:r>
            <a:r>
              <a:rPr lang="en-GB" sz="1400" i="1" dirty="0" smtClean="0">
                <a:latin typeface="Arial"/>
                <a:ea typeface="Arial"/>
                <a:cs typeface="Arial"/>
              </a:rPr>
              <a:t> Phase </a:t>
            </a:r>
            <a:endParaRPr lang="de-AT" sz="1400" i="1" dirty="0">
              <a:latin typeface="Arial"/>
              <a:ea typeface="Arial"/>
              <a:cs typeface="Arial"/>
            </a:endParaRPr>
          </a:p>
          <a:p>
            <a:pPr marL="106680" indent="0" algn="just">
              <a:spcAft>
                <a:spcPts val="0"/>
              </a:spcAft>
              <a:buNone/>
            </a:pPr>
            <a:r>
              <a:rPr lang="en-GB" sz="1400" i="1" dirty="0" smtClean="0">
                <a:latin typeface="Arial"/>
                <a:ea typeface="Arial"/>
                <a:cs typeface="Arial"/>
              </a:rPr>
              <a:t>Die </a:t>
            </a:r>
            <a:r>
              <a:rPr lang="en-GB" sz="1400" i="1" dirty="0" err="1" smtClean="0">
                <a:latin typeface="Arial"/>
                <a:ea typeface="Arial"/>
                <a:cs typeface="Arial"/>
              </a:rPr>
              <a:t>höhere</a:t>
            </a:r>
            <a:r>
              <a:rPr lang="en-GB" sz="1400" i="1" dirty="0" smtClean="0">
                <a:latin typeface="Arial"/>
                <a:ea typeface="Arial"/>
                <a:cs typeface="Arial"/>
              </a:rPr>
              <a:t> </a:t>
            </a:r>
            <a:r>
              <a:rPr lang="en-GB" sz="1400" i="1" dirty="0" err="1" smtClean="0">
                <a:latin typeface="Arial"/>
                <a:ea typeface="Arial"/>
                <a:cs typeface="Arial"/>
              </a:rPr>
              <a:t>Linie</a:t>
            </a:r>
            <a:r>
              <a:rPr lang="en-GB" sz="1400" i="1" dirty="0" smtClean="0">
                <a:latin typeface="Arial"/>
                <a:ea typeface="Arial"/>
                <a:cs typeface="Arial"/>
              </a:rPr>
              <a:t> </a:t>
            </a:r>
            <a:r>
              <a:rPr lang="en-GB" sz="1400" i="1" dirty="0" err="1" smtClean="0">
                <a:latin typeface="Arial"/>
                <a:ea typeface="Arial"/>
                <a:cs typeface="Arial"/>
              </a:rPr>
              <a:t>ist</a:t>
            </a:r>
            <a:r>
              <a:rPr lang="en-GB" sz="1400" i="1" dirty="0" smtClean="0">
                <a:latin typeface="Arial"/>
                <a:ea typeface="Arial"/>
                <a:cs typeface="Arial"/>
              </a:rPr>
              <a:t> die </a:t>
            </a:r>
            <a:r>
              <a:rPr lang="en-GB" sz="1400" i="1" dirty="0" err="1" smtClean="0">
                <a:latin typeface="Arial"/>
                <a:ea typeface="Arial"/>
                <a:cs typeface="Arial"/>
              </a:rPr>
              <a:t>Absorbanz</a:t>
            </a:r>
            <a:r>
              <a:rPr lang="en-GB" sz="1400" i="1" dirty="0" smtClean="0">
                <a:latin typeface="Arial"/>
                <a:ea typeface="Arial"/>
                <a:cs typeface="Arial"/>
              </a:rPr>
              <a:t> </a:t>
            </a:r>
            <a:r>
              <a:rPr lang="en-GB" sz="1400" i="1" dirty="0" err="1" smtClean="0">
                <a:latin typeface="Arial"/>
                <a:ea typeface="Arial"/>
                <a:cs typeface="Arial"/>
              </a:rPr>
              <a:t>bei</a:t>
            </a:r>
            <a:r>
              <a:rPr lang="en-GB" sz="1400" i="1" dirty="0" smtClean="0">
                <a:latin typeface="Arial"/>
                <a:ea typeface="Arial"/>
                <a:cs typeface="Arial"/>
              </a:rPr>
              <a:t> 260nm die </a:t>
            </a:r>
            <a:r>
              <a:rPr lang="en-GB" sz="1400" i="1" dirty="0" err="1" smtClean="0">
                <a:latin typeface="Arial"/>
                <a:ea typeface="Arial"/>
                <a:cs typeface="Arial"/>
              </a:rPr>
              <a:t>niedrigere</a:t>
            </a:r>
            <a:r>
              <a:rPr lang="en-GB" sz="1400" i="1" dirty="0" smtClean="0">
                <a:latin typeface="Arial"/>
                <a:ea typeface="Arial"/>
                <a:cs typeface="Arial"/>
              </a:rPr>
              <a:t> die </a:t>
            </a:r>
            <a:r>
              <a:rPr lang="en-GB" sz="1400" i="1" dirty="0" err="1" smtClean="0">
                <a:latin typeface="Arial"/>
                <a:ea typeface="Arial"/>
                <a:cs typeface="Arial"/>
              </a:rPr>
              <a:t>bei</a:t>
            </a:r>
            <a:r>
              <a:rPr lang="en-GB" sz="1400" i="1" dirty="0" smtClean="0">
                <a:latin typeface="Arial"/>
                <a:ea typeface="Arial"/>
                <a:cs typeface="Arial"/>
              </a:rPr>
              <a:t> 320 nm.</a:t>
            </a:r>
          </a:p>
          <a:p>
            <a:pPr marL="106680" indent="0" algn="just">
              <a:spcAft>
                <a:spcPts val="0"/>
              </a:spcAft>
              <a:buNone/>
            </a:pPr>
            <a:r>
              <a:rPr lang="en-GB" sz="1400" i="1" dirty="0" smtClean="0">
                <a:latin typeface="Arial"/>
                <a:ea typeface="Arial"/>
                <a:cs typeface="Arial"/>
              </a:rPr>
              <a:t>Die </a:t>
            </a:r>
            <a:r>
              <a:rPr lang="en-GB" sz="1400" i="1" dirty="0" err="1" smtClean="0">
                <a:latin typeface="Arial"/>
                <a:ea typeface="Arial"/>
                <a:cs typeface="Arial"/>
              </a:rPr>
              <a:t>neuen</a:t>
            </a:r>
            <a:r>
              <a:rPr lang="en-GB" sz="1400" i="1" dirty="0" smtClean="0">
                <a:latin typeface="Arial"/>
                <a:ea typeface="Arial"/>
                <a:cs typeface="Arial"/>
              </a:rPr>
              <a:t> </a:t>
            </a:r>
            <a:r>
              <a:rPr lang="en-GB" sz="1400" i="1" dirty="0" err="1" smtClean="0">
                <a:latin typeface="Arial"/>
                <a:ea typeface="Arial"/>
                <a:cs typeface="Arial"/>
              </a:rPr>
              <a:t>Substanzpeaks</a:t>
            </a:r>
            <a:r>
              <a:rPr lang="en-GB" sz="1400" i="1" dirty="0" smtClean="0">
                <a:latin typeface="Arial"/>
                <a:ea typeface="Arial"/>
                <a:cs typeface="Arial"/>
              </a:rPr>
              <a:t> </a:t>
            </a:r>
            <a:r>
              <a:rPr lang="en-GB" sz="1400" i="1" dirty="0" err="1" smtClean="0">
                <a:latin typeface="Arial"/>
                <a:ea typeface="Arial"/>
                <a:cs typeface="Arial"/>
              </a:rPr>
              <a:t>sind</a:t>
            </a:r>
            <a:r>
              <a:rPr lang="en-GB" sz="1400" i="1" dirty="0" smtClean="0">
                <a:latin typeface="Arial"/>
                <a:ea typeface="Arial"/>
                <a:cs typeface="Arial"/>
              </a:rPr>
              <a:t> </a:t>
            </a:r>
            <a:r>
              <a:rPr lang="en-GB" sz="1400" i="1" dirty="0" err="1" smtClean="0">
                <a:latin typeface="Arial"/>
                <a:ea typeface="Arial"/>
                <a:cs typeface="Arial"/>
              </a:rPr>
              <a:t>mit</a:t>
            </a:r>
            <a:r>
              <a:rPr lang="en-GB" sz="1400" i="1" dirty="0" smtClean="0">
                <a:latin typeface="Arial"/>
                <a:ea typeface="Arial"/>
                <a:cs typeface="Arial"/>
              </a:rPr>
              <a:t> den </a:t>
            </a:r>
            <a:r>
              <a:rPr lang="en-GB" sz="1400" i="1" dirty="0" err="1" smtClean="0">
                <a:latin typeface="Arial"/>
                <a:ea typeface="Arial"/>
                <a:cs typeface="Arial"/>
              </a:rPr>
              <a:t>roten</a:t>
            </a:r>
            <a:r>
              <a:rPr lang="en-GB" sz="1400" i="1" dirty="0" smtClean="0">
                <a:latin typeface="Arial"/>
                <a:ea typeface="Arial"/>
                <a:cs typeface="Arial"/>
              </a:rPr>
              <a:t> </a:t>
            </a:r>
            <a:r>
              <a:rPr lang="en-GB" sz="1400" i="1" dirty="0" err="1" smtClean="0">
                <a:latin typeface="Arial"/>
                <a:ea typeface="Arial"/>
                <a:cs typeface="Arial"/>
              </a:rPr>
              <a:t>Linien</a:t>
            </a:r>
            <a:r>
              <a:rPr lang="en-GB" sz="1400" i="1" dirty="0" smtClean="0">
                <a:latin typeface="Arial"/>
                <a:ea typeface="Arial"/>
                <a:cs typeface="Arial"/>
              </a:rPr>
              <a:t> </a:t>
            </a:r>
            <a:r>
              <a:rPr lang="en-GB" sz="1400" i="1" dirty="0" err="1" smtClean="0">
                <a:latin typeface="Arial"/>
                <a:ea typeface="Arial"/>
                <a:cs typeface="Arial"/>
              </a:rPr>
              <a:t>markiert</a:t>
            </a:r>
            <a:r>
              <a:rPr lang="en-GB" sz="1400" i="1" dirty="0" smtClean="0">
                <a:latin typeface="Arial"/>
                <a:ea typeface="Arial"/>
                <a:cs typeface="Arial"/>
              </a:rPr>
              <a:t>.</a:t>
            </a:r>
            <a:endParaRPr lang="de-AT" sz="1400" i="1" dirty="0">
              <a:latin typeface="Arial"/>
              <a:ea typeface="Arial"/>
              <a:cs typeface="Arial"/>
            </a:endParaRPr>
          </a:p>
        </p:txBody>
      </p:sp>
      <p:cxnSp>
        <p:nvCxnSpPr>
          <p:cNvPr id="8" name="Gerade Verbindung 7"/>
          <p:cNvCxnSpPr/>
          <p:nvPr/>
        </p:nvCxnSpPr>
        <p:spPr bwMode="auto">
          <a:xfrm>
            <a:off x="3923928" y="2276872"/>
            <a:ext cx="72008" cy="2376408"/>
          </a:xfrm>
          <a:prstGeom prst="line">
            <a:avLst/>
          </a:prstGeom>
          <a:noFill/>
          <a:ln w="9525" cap="flat" cmpd="sng" algn="ctr">
            <a:noFill/>
            <a:prstDash val="solid"/>
            <a:round/>
            <a:headEnd type="none" w="med" len="med"/>
            <a:tailEnd type="none" w="med" len="med"/>
          </a:ln>
          <a:effectLst/>
        </p:spPr>
      </p:cxnSp>
      <p:cxnSp>
        <p:nvCxnSpPr>
          <p:cNvPr id="10" name="Gerade Verbindung 9"/>
          <p:cNvCxnSpPr/>
          <p:nvPr/>
        </p:nvCxnSpPr>
        <p:spPr bwMode="auto">
          <a:xfrm>
            <a:off x="3962028" y="2507630"/>
            <a:ext cx="0" cy="1728192"/>
          </a:xfrm>
          <a:prstGeom prst="line">
            <a:avLst/>
          </a:prstGeom>
          <a:noFill/>
          <a:ln w="9525" cap="flat" cmpd="sng" algn="ctr">
            <a:solidFill>
              <a:srgbClr val="C00000"/>
            </a:solidFill>
            <a:prstDash val="solid"/>
            <a:round/>
            <a:headEnd type="none" w="med" len="med"/>
            <a:tailEnd type="none" w="med" len="med"/>
          </a:ln>
          <a:effectLst/>
        </p:spPr>
      </p:cxnSp>
      <p:cxnSp>
        <p:nvCxnSpPr>
          <p:cNvPr id="13" name="Gerade Verbindung 12"/>
          <p:cNvCxnSpPr/>
          <p:nvPr/>
        </p:nvCxnSpPr>
        <p:spPr bwMode="auto">
          <a:xfrm>
            <a:off x="4466084" y="2517155"/>
            <a:ext cx="0" cy="1728192"/>
          </a:xfrm>
          <a:prstGeom prst="line">
            <a:avLst/>
          </a:prstGeom>
          <a:noFill/>
          <a:ln w="9525"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541098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3"/>
          <p:cNvSpPr>
            <a:spLocks noGrp="1"/>
          </p:cNvSpPr>
          <p:nvPr>
            <p:ph type="title"/>
          </p:nvPr>
        </p:nvSpPr>
        <p:spPr/>
        <p:txBody>
          <a:bodyPr/>
          <a:lstStyle/>
          <a:p>
            <a:r>
              <a:rPr lang="de-AT" sz="1800" dirty="0" smtClean="0"/>
              <a:t>Experimentelles Setup</a:t>
            </a:r>
          </a:p>
        </p:txBody>
      </p:sp>
      <p:sp>
        <p:nvSpPr>
          <p:cNvPr id="2" name="Textfeld 1"/>
          <p:cNvSpPr txBox="1"/>
          <p:nvPr/>
        </p:nvSpPr>
        <p:spPr>
          <a:xfrm>
            <a:off x="3347864" y="6536377"/>
            <a:ext cx="5256584" cy="276999"/>
          </a:xfrm>
          <a:prstGeom prst="rect">
            <a:avLst/>
          </a:prstGeom>
          <a:noFill/>
        </p:spPr>
        <p:txBody>
          <a:bodyPr wrap="square" rtlCol="0">
            <a:spAutoFit/>
          </a:bodyPr>
          <a:lstStyle/>
          <a:p>
            <a:pPr fontAlgn="base">
              <a:spcBef>
                <a:spcPct val="0"/>
              </a:spcBef>
              <a:spcAft>
                <a:spcPct val="0"/>
              </a:spcAft>
            </a:pPr>
            <a:r>
              <a:rPr lang="de-AT" sz="1200" dirty="0">
                <a:solidFill>
                  <a:srgbClr val="000000"/>
                </a:solidFill>
                <a:cs typeface="Arial" charset="0"/>
              </a:rPr>
              <a:t>Dominik Schild, Bernhard </a:t>
            </a:r>
            <a:r>
              <a:rPr lang="de-AT" sz="1200" dirty="0" err="1">
                <a:solidFill>
                  <a:srgbClr val="000000"/>
                </a:solidFill>
                <a:cs typeface="Arial" charset="0"/>
              </a:rPr>
              <a:t>Klausgraber</a:t>
            </a:r>
            <a:endParaRPr lang="de-AT" sz="1200" dirty="0">
              <a:solidFill>
                <a:srgbClr val="000000"/>
              </a:solidFill>
              <a:cs typeface="Arial" charset="0"/>
            </a:endParaRPr>
          </a:p>
        </p:txBody>
      </p:sp>
      <p:sp>
        <p:nvSpPr>
          <p:cNvPr id="3" name="Textplatzhalter 2"/>
          <p:cNvSpPr>
            <a:spLocks noGrp="1"/>
          </p:cNvSpPr>
          <p:nvPr>
            <p:ph type="body" sz="quarter" idx="11"/>
          </p:nvPr>
        </p:nvSpPr>
        <p:spPr>
          <a:xfrm>
            <a:off x="266434" y="4869160"/>
            <a:ext cx="8626045" cy="1545402"/>
          </a:xfrm>
        </p:spPr>
        <p:txBody>
          <a:bodyPr/>
          <a:lstStyle/>
          <a:p>
            <a:pPr marL="0" indent="0">
              <a:buNone/>
            </a:pPr>
            <a:r>
              <a:rPr lang="en-GB" sz="1400" dirty="0" err="1" smtClean="0"/>
              <a:t>Es</a:t>
            </a:r>
            <a:r>
              <a:rPr lang="en-GB" sz="1400" dirty="0" smtClean="0"/>
              <a:t> </a:t>
            </a:r>
            <a:r>
              <a:rPr lang="en-GB" sz="1400" dirty="0" err="1" smtClean="0"/>
              <a:t>wurden</a:t>
            </a:r>
            <a:r>
              <a:rPr lang="en-GB" sz="1400" dirty="0" smtClean="0"/>
              <a:t> 2 </a:t>
            </a:r>
            <a:r>
              <a:rPr lang="en-GB" sz="1400" dirty="0" err="1" smtClean="0"/>
              <a:t>interessante</a:t>
            </a:r>
            <a:r>
              <a:rPr lang="en-GB" sz="1400" dirty="0" smtClean="0"/>
              <a:t> </a:t>
            </a:r>
            <a:r>
              <a:rPr lang="en-GB" sz="1400" dirty="0" err="1" smtClean="0"/>
              <a:t>Substanzpeaks</a:t>
            </a:r>
            <a:r>
              <a:rPr lang="en-GB" sz="1400" dirty="0" smtClean="0"/>
              <a:t> </a:t>
            </a:r>
            <a:r>
              <a:rPr lang="en-GB" sz="1400" dirty="0" err="1" smtClean="0"/>
              <a:t>gefunden</a:t>
            </a:r>
            <a:r>
              <a:rPr lang="en-GB" sz="1400" dirty="0" smtClean="0"/>
              <a:t> der </a:t>
            </a:r>
            <a:r>
              <a:rPr lang="en-GB" sz="1400" dirty="0" err="1" smtClean="0"/>
              <a:t>erste</a:t>
            </a:r>
            <a:r>
              <a:rPr lang="en-GB" sz="1400" dirty="0" smtClean="0"/>
              <a:t> </a:t>
            </a:r>
            <a:r>
              <a:rPr lang="en-GB" sz="1400" dirty="0" err="1" smtClean="0"/>
              <a:t>bei</a:t>
            </a:r>
            <a:r>
              <a:rPr lang="en-GB" sz="1400" dirty="0" smtClean="0"/>
              <a:t> 5,9 </a:t>
            </a:r>
            <a:r>
              <a:rPr lang="en-GB" sz="1400" dirty="0" err="1"/>
              <a:t>M</a:t>
            </a:r>
            <a:r>
              <a:rPr lang="en-GB" sz="1400" dirty="0" err="1" smtClean="0"/>
              <a:t>inuten</a:t>
            </a:r>
            <a:r>
              <a:rPr lang="en-GB" sz="1400" dirty="0" smtClean="0"/>
              <a:t> (</a:t>
            </a:r>
            <a:r>
              <a:rPr lang="en-GB" sz="1400" dirty="0"/>
              <a:t>241 </a:t>
            </a:r>
            <a:r>
              <a:rPr lang="en-GB" sz="1400" dirty="0" smtClean="0"/>
              <a:t>gmol</a:t>
            </a:r>
            <a:r>
              <a:rPr lang="en-GB" sz="1400" baseline="30000" dirty="0" smtClean="0"/>
              <a:t>-1) </a:t>
            </a:r>
            <a:r>
              <a:rPr lang="en-GB" sz="1400" dirty="0" smtClean="0"/>
              <a:t> und der </a:t>
            </a:r>
            <a:r>
              <a:rPr lang="en-GB" sz="1400" dirty="0" err="1" smtClean="0"/>
              <a:t>zweite</a:t>
            </a:r>
            <a:r>
              <a:rPr lang="en-GB" sz="1400" dirty="0" smtClean="0"/>
              <a:t> </a:t>
            </a:r>
            <a:r>
              <a:rPr lang="en-GB" sz="1400" dirty="0" err="1" smtClean="0"/>
              <a:t>bei</a:t>
            </a:r>
            <a:r>
              <a:rPr lang="en-GB" sz="1400" dirty="0" smtClean="0"/>
              <a:t> 9,5 </a:t>
            </a:r>
            <a:r>
              <a:rPr lang="en-GB" sz="1400" dirty="0" err="1" smtClean="0"/>
              <a:t>Minuten</a:t>
            </a:r>
            <a:r>
              <a:rPr lang="en-GB" sz="1400" dirty="0" smtClean="0"/>
              <a:t>.</a:t>
            </a:r>
            <a:endParaRPr lang="de-AT" sz="1400" dirty="0"/>
          </a:p>
        </p:txBody>
      </p:sp>
      <p:pic>
        <p:nvPicPr>
          <p:cNvPr id="5" name="Picture 68"/>
          <p:cNvPicPr/>
          <p:nvPr/>
        </p:nvPicPr>
        <p:blipFill>
          <a:blip r:embed="rId3" cstate="print">
            <a:extLst>
              <a:ext uri="{28A0092B-C50C-407E-A947-70E740481C1C}">
                <a14:useLocalDpi xmlns:a14="http://schemas.microsoft.com/office/drawing/2010/main" val="0"/>
              </a:ext>
            </a:extLst>
          </a:blip>
          <a:stretch>
            <a:fillRect/>
          </a:stretch>
        </p:blipFill>
        <p:spPr>
          <a:xfrm>
            <a:off x="179512" y="1124744"/>
            <a:ext cx="8712968" cy="1800200"/>
          </a:xfrm>
          <a:prstGeom prst="rect">
            <a:avLst/>
          </a:prstGeom>
        </p:spPr>
      </p:pic>
      <p:pic>
        <p:nvPicPr>
          <p:cNvPr id="7" name="Picture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141344"/>
            <a:ext cx="8568952" cy="1439783"/>
          </a:xfrm>
          <a:prstGeom prst="rect">
            <a:avLst/>
          </a:prstGeom>
        </p:spPr>
      </p:pic>
    </p:spTree>
    <p:extLst>
      <p:ext uri="{BB962C8B-B14F-4D97-AF65-F5344CB8AC3E}">
        <p14:creationId xmlns:p14="http://schemas.microsoft.com/office/powerpoint/2010/main" val="2353392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3"/>
          <p:cNvSpPr>
            <a:spLocks noGrp="1"/>
          </p:cNvSpPr>
          <p:nvPr>
            <p:ph type="title"/>
          </p:nvPr>
        </p:nvSpPr>
        <p:spPr/>
        <p:txBody>
          <a:bodyPr/>
          <a:lstStyle/>
          <a:p>
            <a:r>
              <a:rPr lang="de-AT" sz="1800" dirty="0" smtClean="0"/>
              <a:t>Grundlagen</a:t>
            </a:r>
          </a:p>
        </p:txBody>
      </p:sp>
      <p:sp>
        <p:nvSpPr>
          <p:cNvPr id="2" name="Textfeld 1"/>
          <p:cNvSpPr txBox="1"/>
          <p:nvPr/>
        </p:nvSpPr>
        <p:spPr>
          <a:xfrm>
            <a:off x="467544" y="6536377"/>
            <a:ext cx="8136904" cy="276999"/>
          </a:xfrm>
          <a:prstGeom prst="rect">
            <a:avLst/>
          </a:prstGeom>
          <a:noFill/>
        </p:spPr>
        <p:txBody>
          <a:bodyPr wrap="square" rtlCol="0">
            <a:spAutoFit/>
          </a:bodyPr>
          <a:lstStyle/>
          <a:p>
            <a:pPr fontAlgn="base">
              <a:spcBef>
                <a:spcPct val="0"/>
              </a:spcBef>
              <a:spcAft>
                <a:spcPct val="0"/>
              </a:spcAft>
            </a:pPr>
            <a:r>
              <a:rPr lang="de-AT" sz="1200" dirty="0" smtClean="0">
                <a:solidFill>
                  <a:srgbClr val="000000"/>
                </a:solidFill>
                <a:cs typeface="Arial" charset="0"/>
              </a:rPr>
              <a:t>Dominik Schild, Bernhard Klausgraber</a:t>
            </a:r>
            <a:endParaRPr lang="de-AT" sz="1200" dirty="0">
              <a:solidFill>
                <a:srgbClr val="000000"/>
              </a:solidFill>
              <a:cs typeface="Arial" charset="0"/>
            </a:endParaRPr>
          </a:p>
        </p:txBody>
      </p:sp>
      <p:sp>
        <p:nvSpPr>
          <p:cNvPr id="5" name="Untertitel 2"/>
          <p:cNvSpPr txBox="1">
            <a:spLocks/>
          </p:cNvSpPr>
          <p:nvPr/>
        </p:nvSpPr>
        <p:spPr>
          <a:xfrm>
            <a:off x="251520" y="980728"/>
            <a:ext cx="6336704" cy="1188132"/>
          </a:xfrm>
          <a:prstGeom prst="rect">
            <a:avLst/>
          </a:prstGeom>
        </p:spPr>
        <p:txBody>
          <a:bodyPr>
            <a:normAutofit/>
          </a:bodyPr>
          <a:lstStyle/>
          <a:p>
            <a:pPr marL="342900" indent="-342900" eaLnBrk="0" fontAlgn="base" hangingPunct="0">
              <a:lnSpc>
                <a:spcPct val="152000"/>
              </a:lnSpc>
              <a:spcAft>
                <a:spcPct val="0"/>
              </a:spcAft>
              <a:defRPr/>
            </a:pPr>
            <a:r>
              <a:rPr lang="de-AT" sz="2600" kern="0" dirty="0" smtClean="0">
                <a:solidFill>
                  <a:srgbClr val="000000">
                    <a:lumMod val="50000"/>
                  </a:srgbClr>
                </a:solidFill>
                <a:ea typeface="Verdana" pitchFamily="34" charset="0"/>
                <a:cs typeface="Verdana" pitchFamily="34" charset="0"/>
              </a:rPr>
              <a:t>Co-Kultivierung</a:t>
            </a:r>
          </a:p>
          <a:p>
            <a:pPr algn="just" eaLnBrk="0" fontAlgn="base" hangingPunct="0">
              <a:lnSpc>
                <a:spcPct val="150000"/>
              </a:lnSpc>
              <a:spcAft>
                <a:spcPct val="0"/>
              </a:spcAft>
              <a:defRPr/>
            </a:pPr>
            <a:r>
              <a:rPr lang="de-AT" sz="1600" kern="0" dirty="0" smtClean="0">
                <a:solidFill>
                  <a:srgbClr val="000000">
                    <a:lumMod val="50000"/>
                  </a:srgbClr>
                </a:solidFill>
                <a:ea typeface="Verdana" pitchFamily="34" charset="0"/>
                <a:cs typeface="Verdana" pitchFamily="34" charset="0"/>
              </a:rPr>
              <a:t>Oder … das Leben mit einem Partner</a:t>
            </a:r>
            <a:endParaRPr lang="de-AT" sz="1600" kern="0" dirty="0">
              <a:solidFill>
                <a:srgbClr val="000000">
                  <a:lumMod val="50000"/>
                </a:srgbClr>
              </a:solidFill>
              <a:ea typeface="Verdana" pitchFamily="34" charset="0"/>
              <a:cs typeface="Verdana"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6588224" y="1196752"/>
            <a:ext cx="2232248" cy="2238483"/>
          </a:xfrm>
          <a:prstGeom prst="rect">
            <a:avLst/>
          </a:prstGeom>
          <a:noFill/>
          <a:ln w="9525">
            <a:noFill/>
            <a:miter lim="800000"/>
            <a:headEnd/>
            <a:tailEnd/>
          </a:ln>
        </p:spPr>
      </p:pic>
      <p:pic>
        <p:nvPicPr>
          <p:cNvPr id="10" name="Picture 4" descr="http://www.morning-earth.org/Graphic-E/INTERLIVING/Images-Interliving/Rhizopus.jpg"/>
          <p:cNvPicPr>
            <a:picLocks noChangeAspect="1" noChangeArrowheads="1"/>
          </p:cNvPicPr>
          <p:nvPr/>
        </p:nvPicPr>
        <p:blipFill>
          <a:blip r:embed="rId4" cstate="print"/>
          <a:srcRect/>
          <a:stretch>
            <a:fillRect/>
          </a:stretch>
        </p:blipFill>
        <p:spPr bwMode="auto">
          <a:xfrm>
            <a:off x="419497" y="3890327"/>
            <a:ext cx="3000375" cy="2247901"/>
          </a:xfrm>
          <a:prstGeom prst="rect">
            <a:avLst/>
          </a:prstGeom>
          <a:noFill/>
        </p:spPr>
      </p:pic>
      <p:graphicFrame>
        <p:nvGraphicFramePr>
          <p:cNvPr id="3" name="Tabelle 2"/>
          <p:cNvGraphicFramePr>
            <a:graphicFrameLocks noGrp="1"/>
          </p:cNvGraphicFramePr>
          <p:nvPr>
            <p:extLst>
              <p:ext uri="{D42A27DB-BD31-4B8C-83A1-F6EECF244321}">
                <p14:modId xmlns:p14="http://schemas.microsoft.com/office/powerpoint/2010/main" val="983969318"/>
              </p:ext>
            </p:extLst>
          </p:nvPr>
        </p:nvGraphicFramePr>
        <p:xfrm>
          <a:off x="341280" y="2060847"/>
          <a:ext cx="6102927" cy="1845619"/>
        </p:xfrm>
        <a:graphic>
          <a:graphicData uri="http://schemas.openxmlformats.org/drawingml/2006/table">
            <a:tbl>
              <a:tblPr firstRow="1" bandRow="1">
                <a:tableStyleId>{5C22544A-7EE6-4342-B048-85BDC9FD1C3A}</a:tableStyleId>
              </a:tblPr>
              <a:tblGrid>
                <a:gridCol w="2402655"/>
                <a:gridCol w="1802246"/>
                <a:gridCol w="1898026"/>
              </a:tblGrid>
              <a:tr h="419836">
                <a:tc>
                  <a:txBody>
                    <a:bodyPr/>
                    <a:lstStyle/>
                    <a:p>
                      <a:endParaRPr lang="de-AT" dirty="0"/>
                    </a:p>
                  </a:txBody>
                  <a:tcPr/>
                </a:tc>
                <a:tc>
                  <a:txBody>
                    <a:bodyPr/>
                    <a:lstStyle/>
                    <a:p>
                      <a:r>
                        <a:rPr lang="de-AT" dirty="0" smtClean="0"/>
                        <a:t>Partner 1</a:t>
                      </a:r>
                      <a:endParaRPr lang="de-AT" dirty="0"/>
                    </a:p>
                  </a:txBody>
                  <a:tcPr/>
                </a:tc>
                <a:tc>
                  <a:txBody>
                    <a:bodyPr/>
                    <a:lstStyle/>
                    <a:p>
                      <a:r>
                        <a:rPr lang="de-AT" dirty="0" smtClean="0"/>
                        <a:t>Partner 2</a:t>
                      </a:r>
                      <a:endParaRPr lang="de-AT" dirty="0"/>
                    </a:p>
                  </a:txBody>
                  <a:tcPr/>
                </a:tc>
              </a:tr>
              <a:tr h="475261">
                <a:tc>
                  <a:txBody>
                    <a:bodyPr/>
                    <a:lstStyle/>
                    <a:p>
                      <a:r>
                        <a:rPr lang="de-AT" dirty="0" smtClean="0"/>
                        <a:t>Symbiose</a:t>
                      </a:r>
                      <a:endParaRPr lang="de-AT" dirty="0"/>
                    </a:p>
                  </a:txBody>
                  <a:tcPr/>
                </a:tc>
                <a:tc>
                  <a:txBody>
                    <a:bodyPr/>
                    <a:lstStyle/>
                    <a:p>
                      <a:endParaRPr lang="de-AT" dirty="0"/>
                    </a:p>
                  </a:txBody>
                  <a:tcPr/>
                </a:tc>
                <a:tc>
                  <a:txBody>
                    <a:bodyPr/>
                    <a:lstStyle/>
                    <a:p>
                      <a:endParaRPr lang="de-AT" dirty="0"/>
                    </a:p>
                  </a:txBody>
                  <a:tcPr/>
                </a:tc>
              </a:tr>
              <a:tr h="475261">
                <a:tc>
                  <a:txBody>
                    <a:bodyPr/>
                    <a:lstStyle/>
                    <a:p>
                      <a:r>
                        <a:rPr lang="de-AT" dirty="0" smtClean="0"/>
                        <a:t>Parasitismus</a:t>
                      </a:r>
                      <a:endParaRPr lang="de-AT" dirty="0"/>
                    </a:p>
                  </a:txBody>
                  <a:tcPr/>
                </a:tc>
                <a:tc>
                  <a:txBody>
                    <a:bodyPr/>
                    <a:lstStyle/>
                    <a:p>
                      <a:endParaRPr lang="de-AT" dirty="0"/>
                    </a:p>
                  </a:txBody>
                  <a:tcPr/>
                </a:tc>
                <a:tc>
                  <a:txBody>
                    <a:bodyPr/>
                    <a:lstStyle/>
                    <a:p>
                      <a:endParaRPr lang="de-AT" dirty="0"/>
                    </a:p>
                  </a:txBody>
                  <a:tcPr/>
                </a:tc>
              </a:tr>
              <a:tr h="475261">
                <a:tc>
                  <a:txBody>
                    <a:bodyPr/>
                    <a:lstStyle/>
                    <a:p>
                      <a:r>
                        <a:rPr lang="de-AT" dirty="0" smtClean="0"/>
                        <a:t>Kommensalismus</a:t>
                      </a:r>
                      <a:endParaRPr lang="de-AT" dirty="0"/>
                    </a:p>
                  </a:txBody>
                  <a:tcPr/>
                </a:tc>
                <a:tc>
                  <a:txBody>
                    <a:bodyPr/>
                    <a:lstStyle/>
                    <a:p>
                      <a:endParaRPr lang="de-AT" dirty="0"/>
                    </a:p>
                  </a:txBody>
                  <a:tcPr/>
                </a:tc>
                <a:tc>
                  <a:txBody>
                    <a:bodyPr/>
                    <a:lstStyle/>
                    <a:p>
                      <a:endParaRPr lang="de-AT" dirty="0"/>
                    </a:p>
                  </a:txBody>
                  <a:tcPr/>
                </a:tc>
              </a:tr>
            </a:tbl>
          </a:graphicData>
        </a:graphic>
      </p:graphicFrame>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6555" y="2492896"/>
            <a:ext cx="422910" cy="41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473" y="3435235"/>
            <a:ext cx="526606" cy="455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0814" y="2973103"/>
            <a:ext cx="401468" cy="436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72815" y="3013432"/>
            <a:ext cx="431798" cy="421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01471" y="3501627"/>
            <a:ext cx="408202" cy="398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832" y="2511655"/>
            <a:ext cx="422910" cy="41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93140" y="4079323"/>
            <a:ext cx="3590168" cy="2010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5962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el 3"/>
          <p:cNvSpPr>
            <a:spLocks noGrp="1"/>
          </p:cNvSpPr>
          <p:nvPr>
            <p:ph type="title"/>
          </p:nvPr>
        </p:nvSpPr>
        <p:spPr/>
        <p:txBody>
          <a:bodyPr/>
          <a:lstStyle/>
          <a:p>
            <a:r>
              <a:rPr lang="de-AT" sz="1800" dirty="0" smtClean="0"/>
              <a:t>Konzept</a:t>
            </a:r>
          </a:p>
        </p:txBody>
      </p:sp>
      <p:sp>
        <p:nvSpPr>
          <p:cNvPr id="7" name="Textfeld 6"/>
          <p:cNvSpPr txBox="1"/>
          <p:nvPr/>
        </p:nvSpPr>
        <p:spPr>
          <a:xfrm>
            <a:off x="467544" y="6536377"/>
            <a:ext cx="8136904" cy="276999"/>
          </a:xfrm>
          <a:prstGeom prst="rect">
            <a:avLst/>
          </a:prstGeom>
          <a:noFill/>
        </p:spPr>
        <p:txBody>
          <a:bodyPr wrap="square" rtlCol="0">
            <a:spAutoFit/>
          </a:bodyPr>
          <a:lstStyle/>
          <a:p>
            <a:pPr fontAlgn="base">
              <a:spcBef>
                <a:spcPct val="0"/>
              </a:spcBef>
              <a:spcAft>
                <a:spcPct val="0"/>
              </a:spcAft>
            </a:pPr>
            <a:r>
              <a:rPr lang="de-AT" sz="1200" dirty="0" err="1" smtClean="0">
                <a:solidFill>
                  <a:srgbClr val="000000"/>
                </a:solidFill>
                <a:cs typeface="Arial" charset="0"/>
              </a:rPr>
              <a:t>Prvon</a:t>
            </a:r>
            <a:r>
              <a:rPr lang="de-AT" sz="1200" dirty="0" smtClean="0">
                <a:solidFill>
                  <a:srgbClr val="000000"/>
                </a:solidFill>
                <a:cs typeface="Arial" charset="0"/>
              </a:rPr>
              <a:t> (FH) DI Dominik Schild, </a:t>
            </a:r>
            <a:r>
              <a:rPr lang="de-AT" sz="1200" dirty="0" err="1" smtClean="0">
                <a:solidFill>
                  <a:srgbClr val="000000"/>
                </a:solidFill>
                <a:cs typeface="Arial" charset="0"/>
              </a:rPr>
              <a:t>Prvon</a:t>
            </a:r>
            <a:r>
              <a:rPr lang="de-AT" sz="1200" dirty="0" smtClean="0">
                <a:solidFill>
                  <a:srgbClr val="000000"/>
                </a:solidFill>
                <a:cs typeface="Arial" charset="0"/>
              </a:rPr>
              <a:t> (FH) DI Bernhard Klausgraber</a:t>
            </a:r>
            <a:endParaRPr lang="de-AT" sz="1200" dirty="0">
              <a:solidFill>
                <a:srgbClr val="000000"/>
              </a:solidFill>
              <a:cs typeface="Arial"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2736"/>
            <a:ext cx="8818260"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523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3"/>
          <p:cNvSpPr>
            <a:spLocks noGrp="1"/>
          </p:cNvSpPr>
          <p:nvPr>
            <p:ph type="title"/>
          </p:nvPr>
        </p:nvSpPr>
        <p:spPr/>
        <p:txBody>
          <a:bodyPr/>
          <a:lstStyle/>
          <a:p>
            <a:r>
              <a:rPr lang="de-AT" sz="1800" dirty="0" smtClean="0"/>
              <a:t>Hauptdarsteller</a:t>
            </a:r>
          </a:p>
        </p:txBody>
      </p:sp>
      <p:sp>
        <p:nvSpPr>
          <p:cNvPr id="13315" name="Textplatzhalter 4"/>
          <p:cNvSpPr>
            <a:spLocks noGrp="1"/>
          </p:cNvSpPr>
          <p:nvPr>
            <p:ph type="body" sz="quarter" idx="11"/>
          </p:nvPr>
        </p:nvSpPr>
        <p:spPr>
          <a:xfrm>
            <a:off x="314325" y="1124744"/>
            <a:ext cx="8358188" cy="5256584"/>
          </a:xfrm>
        </p:spPr>
        <p:txBody>
          <a:bodyPr/>
          <a:lstStyle/>
          <a:p>
            <a:pPr>
              <a:lnSpc>
                <a:spcPct val="150000"/>
              </a:lnSpc>
            </a:pPr>
            <a:r>
              <a:rPr lang="de-AT" sz="1600" b="1" dirty="0" err="1" smtClean="0"/>
              <a:t>Dunaliealla</a:t>
            </a:r>
            <a:r>
              <a:rPr lang="de-AT" sz="1600" b="1" dirty="0" smtClean="0"/>
              <a:t> </a:t>
            </a:r>
            <a:r>
              <a:rPr lang="de-AT" sz="1600" b="1" dirty="0" err="1" smtClean="0"/>
              <a:t>salina</a:t>
            </a:r>
            <a:endParaRPr lang="de-AT" sz="1600" dirty="0" smtClean="0"/>
          </a:p>
          <a:p>
            <a:pPr>
              <a:lnSpc>
                <a:spcPct val="150000"/>
              </a:lnSpc>
            </a:pPr>
            <a:endParaRPr lang="de-AT" sz="1600" b="1" dirty="0" smtClean="0"/>
          </a:p>
          <a:p>
            <a:pPr>
              <a:lnSpc>
                <a:spcPct val="150000"/>
              </a:lnSpc>
            </a:pPr>
            <a:endParaRPr lang="de-AT" sz="1600" b="1" dirty="0"/>
          </a:p>
          <a:p>
            <a:pPr>
              <a:lnSpc>
                <a:spcPct val="150000"/>
              </a:lnSpc>
            </a:pPr>
            <a:endParaRPr lang="de-AT" sz="1600" b="1" dirty="0" smtClean="0"/>
          </a:p>
          <a:p>
            <a:pPr>
              <a:lnSpc>
                <a:spcPct val="150000"/>
              </a:lnSpc>
            </a:pPr>
            <a:endParaRPr lang="de-AT" sz="1600" b="1" dirty="0"/>
          </a:p>
          <a:p>
            <a:pPr>
              <a:lnSpc>
                <a:spcPct val="150000"/>
              </a:lnSpc>
            </a:pPr>
            <a:endParaRPr lang="de-AT" sz="1600" b="1" dirty="0" smtClean="0"/>
          </a:p>
          <a:p>
            <a:pPr>
              <a:lnSpc>
                <a:spcPct val="150000"/>
              </a:lnSpc>
            </a:pPr>
            <a:endParaRPr lang="de-AT" sz="1600" b="1" dirty="0"/>
          </a:p>
          <a:p>
            <a:pPr>
              <a:lnSpc>
                <a:spcPct val="150000"/>
              </a:lnSpc>
            </a:pPr>
            <a:r>
              <a:rPr lang="de-AT" sz="1600" b="1" dirty="0" err="1" smtClean="0"/>
              <a:t>Halomonas</a:t>
            </a:r>
            <a:r>
              <a:rPr lang="de-AT" sz="1600" b="1" dirty="0" smtClean="0"/>
              <a:t> </a:t>
            </a:r>
            <a:r>
              <a:rPr lang="de-AT" sz="1600" b="1" dirty="0" err="1" smtClean="0"/>
              <a:t>gomsiomensis</a:t>
            </a:r>
            <a:endParaRPr lang="de-AT" sz="1600" b="1" dirty="0"/>
          </a:p>
          <a:p>
            <a:pPr marL="0" indent="0">
              <a:lnSpc>
                <a:spcPct val="150000"/>
              </a:lnSpc>
              <a:buNone/>
            </a:pPr>
            <a:endParaRPr lang="de-AT" sz="1600" dirty="0" smtClean="0"/>
          </a:p>
          <a:p>
            <a:pPr marL="0" indent="0">
              <a:lnSpc>
                <a:spcPct val="150000"/>
              </a:lnSpc>
              <a:buNone/>
            </a:pPr>
            <a:endParaRPr lang="de-AT" sz="1600" dirty="0"/>
          </a:p>
        </p:txBody>
      </p:sp>
      <p:sp>
        <p:nvSpPr>
          <p:cNvPr id="2" name="Textfeld 1"/>
          <p:cNvSpPr txBox="1"/>
          <p:nvPr/>
        </p:nvSpPr>
        <p:spPr>
          <a:xfrm>
            <a:off x="3347864" y="6536377"/>
            <a:ext cx="5256584" cy="276999"/>
          </a:xfrm>
          <a:prstGeom prst="rect">
            <a:avLst/>
          </a:prstGeom>
          <a:noFill/>
        </p:spPr>
        <p:txBody>
          <a:bodyPr wrap="square" rtlCol="0">
            <a:spAutoFit/>
          </a:bodyPr>
          <a:lstStyle/>
          <a:p>
            <a:pPr fontAlgn="base">
              <a:spcBef>
                <a:spcPct val="0"/>
              </a:spcBef>
              <a:spcAft>
                <a:spcPct val="0"/>
              </a:spcAft>
            </a:pPr>
            <a:r>
              <a:rPr lang="de-AT" sz="1200" dirty="0" smtClean="0">
                <a:solidFill>
                  <a:srgbClr val="000000"/>
                </a:solidFill>
                <a:cs typeface="Arial" charset="0"/>
              </a:rPr>
              <a:t>Dominik Schild, Bernhard Klausgraber</a:t>
            </a:r>
            <a:endParaRPr lang="de-AT" sz="1200" dirty="0">
              <a:solidFill>
                <a:srgbClr val="000000"/>
              </a:solidFill>
              <a:cs typeface="Arial"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630" y="3789040"/>
            <a:ext cx="15240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6075" y="1266772"/>
            <a:ext cx="1451992" cy="145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6829963" y="3573596"/>
            <a:ext cx="1944216" cy="215444"/>
          </a:xfrm>
          <a:prstGeom prst="rect">
            <a:avLst/>
          </a:prstGeom>
          <a:noFill/>
        </p:spPr>
        <p:txBody>
          <a:bodyPr wrap="square" rtlCol="0">
            <a:spAutoFit/>
          </a:bodyPr>
          <a:lstStyle/>
          <a:p>
            <a:r>
              <a:rPr lang="de-AT" sz="800" dirty="0"/>
              <a:t>https://microbewiki.kenyon.edu</a:t>
            </a:r>
          </a:p>
        </p:txBody>
      </p:sp>
      <p:sp>
        <p:nvSpPr>
          <p:cNvPr id="4" name="Textfeld 3"/>
          <p:cNvSpPr txBox="1"/>
          <p:nvPr/>
        </p:nvSpPr>
        <p:spPr>
          <a:xfrm>
            <a:off x="424933" y="1556792"/>
            <a:ext cx="6405030" cy="2308324"/>
          </a:xfrm>
          <a:prstGeom prst="rect">
            <a:avLst/>
          </a:prstGeom>
          <a:noFill/>
        </p:spPr>
        <p:txBody>
          <a:bodyPr wrap="square" rtlCol="0">
            <a:spAutoFit/>
          </a:bodyPr>
          <a:lstStyle/>
          <a:p>
            <a:pPr algn="just" eaLnBrk="0" fontAlgn="base" hangingPunct="0">
              <a:lnSpc>
                <a:spcPct val="150000"/>
              </a:lnSpc>
              <a:spcBef>
                <a:spcPct val="20000"/>
              </a:spcBef>
              <a:spcAft>
                <a:spcPct val="0"/>
              </a:spcAft>
            </a:pPr>
            <a:r>
              <a:rPr lang="de-AT" sz="1600" i="1" dirty="0" err="1" smtClean="0">
                <a:latin typeface="Verdana" pitchFamily="34" charset="0"/>
                <a:ea typeface="Verdana" pitchFamily="34" charset="0"/>
                <a:cs typeface="Verdana" pitchFamily="34" charset="0"/>
              </a:rPr>
              <a:t>D.salina</a:t>
            </a:r>
            <a:r>
              <a:rPr lang="de-AT" sz="1600" i="1" dirty="0" smtClean="0">
                <a:latin typeface="Verdana" pitchFamily="34" charset="0"/>
                <a:ea typeface="Verdana" pitchFamily="34" charset="0"/>
                <a:cs typeface="Verdana" pitchFamily="34" charset="0"/>
              </a:rPr>
              <a:t> </a:t>
            </a:r>
            <a:r>
              <a:rPr lang="de-AT" sz="1600" dirty="0">
                <a:latin typeface="Verdana" pitchFamily="34" charset="0"/>
                <a:ea typeface="Verdana" pitchFamily="34" charset="0"/>
                <a:cs typeface="Verdana" pitchFamily="34" charset="0"/>
              </a:rPr>
              <a:t>ist eine einzellige, grüne Alge und gehört zur Familie der </a:t>
            </a:r>
            <a:r>
              <a:rPr lang="de-DE" sz="1600" dirty="0" err="1" smtClean="0">
                <a:latin typeface="Verdana" pitchFamily="34" charset="0"/>
                <a:ea typeface="Verdana" pitchFamily="34" charset="0"/>
                <a:cs typeface="Verdana" pitchFamily="34" charset="0"/>
              </a:rPr>
              <a:t>Polyblepharidaceae</a:t>
            </a:r>
            <a:r>
              <a:rPr lang="de-DE" sz="1600" dirty="0" smtClean="0">
                <a:latin typeface="Verdana" pitchFamily="34" charset="0"/>
                <a:ea typeface="Verdana" pitchFamily="34" charset="0"/>
                <a:cs typeface="Verdana" pitchFamily="34" charset="0"/>
              </a:rPr>
              <a:t>. Sie überlebt auch Salzgehalte bis zu 25%, die optimale Konzentration liegt bei ca. 12%. Manchmal erscheint sie orange, da sie große </a:t>
            </a:r>
            <a:r>
              <a:rPr lang="de-DE" sz="1600" dirty="0">
                <a:latin typeface="Verdana" pitchFamily="34" charset="0"/>
                <a:ea typeface="Verdana" pitchFamily="34" charset="0"/>
                <a:cs typeface="Verdana" pitchFamily="34" charset="0"/>
              </a:rPr>
              <a:t>Mengen</a:t>
            </a:r>
            <a:r>
              <a:rPr lang="de-DE" sz="1600" dirty="0" smtClean="0">
                <a:latin typeface="Verdana" pitchFamily="34" charset="0"/>
                <a:ea typeface="Verdana" pitchFamily="34" charset="0"/>
                <a:cs typeface="Verdana" pitchFamily="34" charset="0"/>
              </a:rPr>
              <a:t> Carotinoid bilden kann. Unter osmotischen Stress synthetisiert </a:t>
            </a:r>
            <a:r>
              <a:rPr lang="de-DE" sz="1600" i="1" dirty="0" err="1" smtClean="0">
                <a:latin typeface="Verdana" pitchFamily="34" charset="0"/>
                <a:ea typeface="Verdana" pitchFamily="34" charset="0"/>
                <a:cs typeface="Verdana" pitchFamily="34" charset="0"/>
              </a:rPr>
              <a:t>D.salina</a:t>
            </a:r>
            <a:r>
              <a:rPr lang="de-DE" sz="1600" dirty="0" smtClean="0">
                <a:latin typeface="Verdana" pitchFamily="34" charset="0"/>
                <a:ea typeface="Verdana" pitchFamily="34" charset="0"/>
                <a:cs typeface="Verdana" pitchFamily="34" charset="0"/>
              </a:rPr>
              <a:t> Glycerin.</a:t>
            </a:r>
            <a:endParaRPr lang="de-AT" sz="1600" dirty="0">
              <a:latin typeface="Verdana" pitchFamily="34" charset="0"/>
              <a:ea typeface="Verdana" pitchFamily="34" charset="0"/>
              <a:cs typeface="Verdana" pitchFamily="34" charset="0"/>
            </a:endParaRPr>
          </a:p>
        </p:txBody>
      </p:sp>
      <p:sp>
        <p:nvSpPr>
          <p:cNvPr id="5" name="Textfeld 4"/>
          <p:cNvSpPr txBox="1"/>
          <p:nvPr/>
        </p:nvSpPr>
        <p:spPr>
          <a:xfrm>
            <a:off x="424933" y="4443790"/>
            <a:ext cx="6405030" cy="1577498"/>
          </a:xfrm>
          <a:prstGeom prst="rect">
            <a:avLst/>
          </a:prstGeom>
          <a:noFill/>
        </p:spPr>
        <p:txBody>
          <a:bodyPr wrap="square" rtlCol="0">
            <a:spAutoFit/>
          </a:bodyPr>
          <a:lstStyle/>
          <a:p>
            <a:pPr algn="just">
              <a:lnSpc>
                <a:spcPct val="150000"/>
              </a:lnSpc>
            </a:pPr>
            <a:r>
              <a:rPr lang="de-AT" sz="1600" dirty="0">
                <a:latin typeface="Verdana" pitchFamily="34" charset="0"/>
                <a:ea typeface="Verdana" pitchFamily="34" charset="0"/>
                <a:cs typeface="Verdana" pitchFamily="34" charset="0"/>
              </a:rPr>
              <a:t>ist ein </a:t>
            </a:r>
            <a:r>
              <a:rPr lang="de-AT" sz="1600" dirty="0" err="1">
                <a:latin typeface="Verdana" pitchFamily="34" charset="0"/>
                <a:ea typeface="Verdana" pitchFamily="34" charset="0"/>
                <a:cs typeface="Verdana" pitchFamily="34" charset="0"/>
              </a:rPr>
              <a:t>halophiles</a:t>
            </a:r>
            <a:r>
              <a:rPr lang="de-AT" sz="1600" dirty="0">
                <a:latin typeface="Verdana" pitchFamily="34" charset="0"/>
                <a:ea typeface="Verdana" pitchFamily="34" charset="0"/>
                <a:cs typeface="Verdana" pitchFamily="34" charset="0"/>
              </a:rPr>
              <a:t> gram-negatives Bakterium und gehört wie alle </a:t>
            </a:r>
            <a:r>
              <a:rPr lang="de-AT" sz="1600" dirty="0" err="1" smtClean="0">
                <a:latin typeface="Verdana" pitchFamily="34" charset="0"/>
                <a:ea typeface="Verdana" pitchFamily="34" charset="0"/>
                <a:cs typeface="Verdana" pitchFamily="34" charset="0"/>
              </a:rPr>
              <a:t>Halomaden</a:t>
            </a:r>
            <a:r>
              <a:rPr lang="de-AT" sz="1600" dirty="0" smtClean="0">
                <a:latin typeface="Verdana" pitchFamily="34" charset="0"/>
                <a:ea typeface="Verdana" pitchFamily="34" charset="0"/>
                <a:cs typeface="Verdana" pitchFamily="34" charset="0"/>
              </a:rPr>
              <a:t> zu den </a:t>
            </a:r>
            <a:r>
              <a:rPr lang="de-AT" sz="1600" dirty="0" err="1" smtClean="0">
                <a:latin typeface="Verdana" pitchFamily="34" charset="0"/>
                <a:ea typeface="Verdana" pitchFamily="34" charset="0"/>
                <a:cs typeface="Verdana" pitchFamily="34" charset="0"/>
              </a:rPr>
              <a:t>Proteobakterien</a:t>
            </a:r>
            <a:r>
              <a:rPr lang="de-AT" sz="1600" dirty="0" smtClean="0">
                <a:latin typeface="Verdana" pitchFamily="34" charset="0"/>
                <a:ea typeface="Verdana" pitchFamily="34" charset="0"/>
                <a:cs typeface="Verdana" pitchFamily="34" charset="0"/>
              </a:rPr>
              <a:t>. Diese Bakterien leben bei Salzkonzentrationen von bis zu 25% und sind in der Lage komplexe Kohlenstoffe wie Erdöle abzubauen.</a:t>
            </a:r>
            <a:endParaRPr lang="de-AT"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04384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3"/>
          <p:cNvSpPr>
            <a:spLocks noGrp="1"/>
          </p:cNvSpPr>
          <p:nvPr>
            <p:ph type="title"/>
          </p:nvPr>
        </p:nvSpPr>
        <p:spPr/>
        <p:txBody>
          <a:bodyPr/>
          <a:lstStyle/>
          <a:p>
            <a:r>
              <a:rPr lang="de-AT" sz="1800" dirty="0" smtClean="0"/>
              <a:t>Experimenteller Hintergrund</a:t>
            </a:r>
          </a:p>
        </p:txBody>
      </p:sp>
      <p:sp>
        <p:nvSpPr>
          <p:cNvPr id="13315" name="Textplatzhalter 4"/>
          <p:cNvSpPr>
            <a:spLocks noGrp="1"/>
          </p:cNvSpPr>
          <p:nvPr>
            <p:ph type="body" sz="quarter" idx="11"/>
          </p:nvPr>
        </p:nvSpPr>
        <p:spPr>
          <a:xfrm>
            <a:off x="314325" y="1124744"/>
            <a:ext cx="8358188" cy="5256584"/>
          </a:xfrm>
        </p:spPr>
        <p:txBody>
          <a:bodyPr/>
          <a:lstStyle/>
          <a:p>
            <a:pPr>
              <a:lnSpc>
                <a:spcPct val="150000"/>
              </a:lnSpc>
            </a:pPr>
            <a:r>
              <a:rPr lang="de-AT" sz="1600" dirty="0" smtClean="0"/>
              <a:t>Kultivierung von </a:t>
            </a:r>
            <a:r>
              <a:rPr lang="de-AT" sz="1600" b="1" dirty="0" err="1" smtClean="0"/>
              <a:t>Dunaliealla</a:t>
            </a:r>
            <a:r>
              <a:rPr lang="de-AT" sz="1600" b="1" dirty="0" smtClean="0"/>
              <a:t> </a:t>
            </a:r>
            <a:r>
              <a:rPr lang="de-AT" sz="1600" b="1" dirty="0" err="1" smtClean="0"/>
              <a:t>salina</a:t>
            </a:r>
            <a:endParaRPr lang="de-AT" sz="1600" dirty="0" smtClean="0"/>
          </a:p>
          <a:p>
            <a:pPr marL="0" indent="0">
              <a:lnSpc>
                <a:spcPct val="150000"/>
              </a:lnSpc>
              <a:buNone/>
            </a:pPr>
            <a:r>
              <a:rPr lang="de-AT" sz="1600" dirty="0" smtClean="0"/>
              <a:t>	unter monoseptischen Konditionen</a:t>
            </a:r>
          </a:p>
          <a:p>
            <a:pPr marL="0" indent="0">
              <a:lnSpc>
                <a:spcPct val="150000"/>
              </a:lnSpc>
              <a:buNone/>
            </a:pPr>
            <a:r>
              <a:rPr lang="de-AT" sz="1600" dirty="0" err="1" smtClean="0"/>
              <a:t>D.Salina</a:t>
            </a:r>
            <a:r>
              <a:rPr lang="de-AT" sz="1600" dirty="0" smtClean="0"/>
              <a:t> ist eine einzellige, grüne Alge und gehört zur Familie</a:t>
            </a:r>
            <a:endParaRPr lang="de-AT" sz="1600" dirty="0"/>
          </a:p>
          <a:p>
            <a:pPr>
              <a:lnSpc>
                <a:spcPct val="150000"/>
              </a:lnSpc>
            </a:pPr>
            <a:r>
              <a:rPr lang="de-AT" sz="1600" dirty="0" err="1" smtClean="0"/>
              <a:t>Kultivierungvon</a:t>
            </a:r>
            <a:r>
              <a:rPr lang="de-AT" sz="1600" dirty="0" smtClean="0"/>
              <a:t> </a:t>
            </a:r>
            <a:r>
              <a:rPr lang="de-AT" sz="1600" b="1" dirty="0" err="1" smtClean="0"/>
              <a:t>Halomonas</a:t>
            </a:r>
            <a:endParaRPr lang="de-AT" sz="1600" b="1" dirty="0"/>
          </a:p>
          <a:p>
            <a:pPr marL="0" indent="0">
              <a:lnSpc>
                <a:spcPct val="150000"/>
              </a:lnSpc>
              <a:buNone/>
            </a:pPr>
            <a:r>
              <a:rPr lang="de-AT" sz="1600" dirty="0"/>
              <a:t>	</a:t>
            </a:r>
            <a:r>
              <a:rPr lang="de-AT" sz="1600" dirty="0" smtClean="0"/>
              <a:t>unter monoseptischen Konditionen</a:t>
            </a:r>
            <a:endParaRPr lang="de-AT" sz="1600" dirty="0"/>
          </a:p>
          <a:p>
            <a:pPr marL="0" indent="0">
              <a:lnSpc>
                <a:spcPct val="150000"/>
              </a:lnSpc>
              <a:buNone/>
            </a:pPr>
            <a:endParaRPr lang="de-AT" sz="1600" dirty="0" smtClean="0"/>
          </a:p>
          <a:p>
            <a:pPr marL="0" indent="0">
              <a:lnSpc>
                <a:spcPct val="150000"/>
              </a:lnSpc>
              <a:buNone/>
            </a:pPr>
            <a:endParaRPr lang="de-AT" sz="1600" dirty="0"/>
          </a:p>
          <a:p>
            <a:pPr lvl="1">
              <a:lnSpc>
                <a:spcPct val="150000"/>
              </a:lnSpc>
            </a:pPr>
            <a:r>
              <a:rPr lang="de-AT" sz="1400" dirty="0" smtClean="0"/>
              <a:t>beide Organismen wurden in Schüttelkolben</a:t>
            </a:r>
          </a:p>
          <a:p>
            <a:pPr marL="914400" lvl="2" indent="0">
              <a:lnSpc>
                <a:spcPct val="150000"/>
              </a:lnSpc>
              <a:buNone/>
            </a:pPr>
            <a:r>
              <a:rPr lang="de-AT" sz="1400" dirty="0"/>
              <a:t>kultiviert </a:t>
            </a:r>
            <a:r>
              <a:rPr lang="de-AT" sz="1400" dirty="0" smtClean="0"/>
              <a:t>um ihr Wachstumsverhalten zu bestimmen</a:t>
            </a:r>
            <a:endParaRPr lang="de-AT" sz="1400" dirty="0"/>
          </a:p>
          <a:p>
            <a:pPr lvl="1">
              <a:lnSpc>
                <a:spcPct val="150000"/>
              </a:lnSpc>
            </a:pPr>
            <a:r>
              <a:rPr lang="de-AT" sz="1400" dirty="0" smtClean="0"/>
              <a:t>beide </a:t>
            </a:r>
            <a:r>
              <a:rPr lang="de-AT" sz="1400" dirty="0" err="1" smtClean="0"/>
              <a:t>Organismuss</a:t>
            </a:r>
            <a:r>
              <a:rPr lang="de-AT" sz="1400" dirty="0" smtClean="0"/>
              <a:t> wurden im Bioreaktor kultiviert</a:t>
            </a:r>
          </a:p>
          <a:p>
            <a:pPr lvl="1">
              <a:lnSpc>
                <a:spcPct val="150000"/>
              </a:lnSpc>
            </a:pPr>
            <a:r>
              <a:rPr lang="de-AT" sz="1400" dirty="0" smtClean="0"/>
              <a:t>Die Organismen wurden in Co-Kultivierung im Bioreaktor vermehrt</a:t>
            </a:r>
          </a:p>
          <a:p>
            <a:pPr>
              <a:lnSpc>
                <a:spcPct val="150000"/>
              </a:lnSpc>
            </a:pPr>
            <a:r>
              <a:rPr lang="de-AT" sz="1600" dirty="0" smtClean="0"/>
              <a:t>Ernte der Organismen und Gewinnung der </a:t>
            </a:r>
            <a:r>
              <a:rPr lang="de-AT" sz="1600" dirty="0" err="1" smtClean="0"/>
              <a:t>Sekundärmetboliten</a:t>
            </a:r>
            <a:endParaRPr lang="de-AT" sz="1600" dirty="0" smtClean="0"/>
          </a:p>
          <a:p>
            <a:pPr>
              <a:lnSpc>
                <a:spcPct val="150000"/>
              </a:lnSpc>
            </a:pPr>
            <a:r>
              <a:rPr lang="de-AT" sz="1600" dirty="0" smtClean="0"/>
              <a:t>Analytik mit HPLC-MS</a:t>
            </a:r>
          </a:p>
        </p:txBody>
      </p:sp>
      <p:sp>
        <p:nvSpPr>
          <p:cNvPr id="2" name="Textfeld 1"/>
          <p:cNvSpPr txBox="1"/>
          <p:nvPr/>
        </p:nvSpPr>
        <p:spPr>
          <a:xfrm>
            <a:off x="3347864" y="6536377"/>
            <a:ext cx="5256584" cy="276999"/>
          </a:xfrm>
          <a:prstGeom prst="rect">
            <a:avLst/>
          </a:prstGeom>
          <a:noFill/>
        </p:spPr>
        <p:txBody>
          <a:bodyPr wrap="square" rtlCol="0">
            <a:spAutoFit/>
          </a:bodyPr>
          <a:lstStyle/>
          <a:p>
            <a:pPr fontAlgn="base">
              <a:spcBef>
                <a:spcPct val="0"/>
              </a:spcBef>
              <a:spcAft>
                <a:spcPct val="0"/>
              </a:spcAft>
            </a:pPr>
            <a:r>
              <a:rPr lang="de-AT" sz="1200" dirty="0" smtClean="0">
                <a:solidFill>
                  <a:srgbClr val="000000"/>
                </a:solidFill>
                <a:cs typeface="Arial" charset="0"/>
              </a:rPr>
              <a:t>Dominik Schild, Bernhard Klausgraber</a:t>
            </a:r>
            <a:endParaRPr lang="de-AT" sz="1200" dirty="0">
              <a:solidFill>
                <a:srgbClr val="000000"/>
              </a:solidFill>
              <a:cs typeface="Arial"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852936"/>
            <a:ext cx="15240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196752"/>
            <a:ext cx="1451992" cy="145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5442012" y="2637492"/>
            <a:ext cx="1944216" cy="215444"/>
          </a:xfrm>
          <a:prstGeom prst="rect">
            <a:avLst/>
          </a:prstGeom>
          <a:noFill/>
        </p:spPr>
        <p:txBody>
          <a:bodyPr wrap="square" rtlCol="0">
            <a:spAutoFit/>
          </a:bodyPr>
          <a:lstStyle/>
          <a:p>
            <a:r>
              <a:rPr lang="de-AT" sz="800" dirty="0"/>
              <a:t>https://microbewiki.kenyon.edu</a:t>
            </a:r>
          </a:p>
        </p:txBody>
      </p:sp>
    </p:spTree>
    <p:extLst>
      <p:ext uri="{BB962C8B-B14F-4D97-AF65-F5344CB8AC3E}">
        <p14:creationId xmlns:p14="http://schemas.microsoft.com/office/powerpoint/2010/main" val="3707374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3"/>
          <p:cNvSpPr>
            <a:spLocks noGrp="1"/>
          </p:cNvSpPr>
          <p:nvPr>
            <p:ph type="title"/>
          </p:nvPr>
        </p:nvSpPr>
        <p:spPr/>
        <p:txBody>
          <a:bodyPr/>
          <a:lstStyle/>
          <a:p>
            <a:r>
              <a:rPr lang="de-AT" sz="1800" dirty="0"/>
              <a:t>Experimenteller Hintergrund</a:t>
            </a:r>
            <a:endParaRPr lang="de-AT" sz="1800" dirty="0" smtClean="0"/>
          </a:p>
        </p:txBody>
      </p:sp>
      <p:sp>
        <p:nvSpPr>
          <p:cNvPr id="2" name="Textfeld 1"/>
          <p:cNvSpPr txBox="1"/>
          <p:nvPr/>
        </p:nvSpPr>
        <p:spPr>
          <a:xfrm>
            <a:off x="3347864" y="6536377"/>
            <a:ext cx="5256584" cy="276999"/>
          </a:xfrm>
          <a:prstGeom prst="rect">
            <a:avLst/>
          </a:prstGeom>
          <a:noFill/>
        </p:spPr>
        <p:txBody>
          <a:bodyPr wrap="square" rtlCol="0">
            <a:spAutoFit/>
          </a:bodyPr>
          <a:lstStyle/>
          <a:p>
            <a:pPr fontAlgn="base">
              <a:spcBef>
                <a:spcPct val="0"/>
              </a:spcBef>
              <a:spcAft>
                <a:spcPct val="0"/>
              </a:spcAft>
            </a:pPr>
            <a:r>
              <a:rPr lang="de-AT" sz="1200" dirty="0">
                <a:solidFill>
                  <a:srgbClr val="000000"/>
                </a:solidFill>
                <a:cs typeface="Arial" charset="0"/>
              </a:rPr>
              <a:t>Dominik Schild, Bernhard </a:t>
            </a:r>
            <a:r>
              <a:rPr lang="de-AT" sz="1200" dirty="0" err="1">
                <a:solidFill>
                  <a:srgbClr val="000000"/>
                </a:solidFill>
                <a:cs typeface="Arial" charset="0"/>
              </a:rPr>
              <a:t>Klausgraber</a:t>
            </a:r>
            <a:endParaRPr lang="de-AT" sz="1200" dirty="0">
              <a:solidFill>
                <a:srgbClr val="000000"/>
              </a:solidFill>
              <a:cs typeface="Arial" charset="0"/>
            </a:endParaRPr>
          </a:p>
        </p:txBody>
      </p:sp>
      <p:sp>
        <p:nvSpPr>
          <p:cNvPr id="3" name="Textplatzhalter 2"/>
          <p:cNvSpPr>
            <a:spLocks noGrp="1"/>
          </p:cNvSpPr>
          <p:nvPr>
            <p:ph type="body" sz="quarter" idx="11"/>
          </p:nvPr>
        </p:nvSpPr>
        <p:spPr>
          <a:xfrm>
            <a:off x="266435" y="1772816"/>
            <a:ext cx="6033758" cy="4641746"/>
          </a:xfrm>
        </p:spPr>
        <p:txBody>
          <a:bodyPr/>
          <a:lstStyle/>
          <a:p>
            <a:pPr marL="0" indent="0">
              <a:buNone/>
            </a:pPr>
            <a:r>
              <a:rPr lang="de-AT" sz="1400" dirty="0" smtClean="0"/>
              <a:t>Wachstumstests</a:t>
            </a:r>
          </a:p>
          <a:p>
            <a:pPr marL="0" indent="0">
              <a:buNone/>
            </a:pPr>
            <a:endParaRPr lang="de-AT" sz="1400" dirty="0" smtClean="0"/>
          </a:p>
          <a:p>
            <a:r>
              <a:rPr lang="de-AT" sz="1400" dirty="0" smtClean="0"/>
              <a:t>wurden im Schüttelkolben durchgeführt</a:t>
            </a:r>
          </a:p>
          <a:p>
            <a:r>
              <a:rPr lang="de-AT" sz="1400" dirty="0" smtClean="0"/>
              <a:t>Medienzusammensetzung auf der nächsten Folie</a:t>
            </a:r>
            <a:endParaRPr lang="de-AT" sz="1400" dirty="0"/>
          </a:p>
          <a:p>
            <a:endParaRPr lang="de-AT" sz="1400" dirty="0" smtClean="0"/>
          </a:p>
          <a:p>
            <a:r>
              <a:rPr lang="de-AT" sz="1400" dirty="0" smtClean="0"/>
              <a:t>Mit 6 Stämmen </a:t>
            </a:r>
            <a:r>
              <a:rPr lang="de-AT" sz="1400" i="1" dirty="0" err="1" smtClean="0"/>
              <a:t>Halomonas</a:t>
            </a:r>
            <a:r>
              <a:rPr lang="de-AT" sz="1400" dirty="0" smtClean="0"/>
              <a:t> und 5 </a:t>
            </a:r>
            <a:r>
              <a:rPr lang="de-AT" sz="1400" i="1" dirty="0" err="1" smtClean="0"/>
              <a:t>Dunaliella</a:t>
            </a:r>
            <a:endParaRPr lang="de-AT" sz="1400" i="1" dirty="0" smtClean="0"/>
          </a:p>
          <a:p>
            <a:r>
              <a:rPr lang="de-AT" sz="1400" dirty="0" smtClean="0"/>
              <a:t>Die besten wurden auf Basis der Wachstumsrate  ausgewählt</a:t>
            </a:r>
          </a:p>
          <a:p>
            <a:endParaRPr lang="de-AT" sz="1400" dirty="0"/>
          </a:p>
          <a:p>
            <a:r>
              <a:rPr lang="de-AT" sz="1400" dirty="0" smtClean="0"/>
              <a:t>Die Temperatur wurde auf 30°C festgelegt</a:t>
            </a:r>
          </a:p>
          <a:p>
            <a:r>
              <a:rPr lang="de-AT" sz="1400" dirty="0" smtClean="0"/>
              <a:t>Die Schüttler wurden auf 120 </a:t>
            </a:r>
            <a:r>
              <a:rPr lang="de-AT" sz="1400" dirty="0" err="1" smtClean="0"/>
              <a:t>rpm</a:t>
            </a:r>
            <a:r>
              <a:rPr lang="de-AT" sz="1400" dirty="0" smtClean="0"/>
              <a:t> (basierend auf einem niedrigen O</a:t>
            </a:r>
            <a:r>
              <a:rPr lang="de-AT" sz="1400" baseline="-25000" dirty="0" smtClean="0"/>
              <a:t>2</a:t>
            </a:r>
            <a:r>
              <a:rPr lang="de-AT" sz="1400" dirty="0" smtClean="0"/>
              <a:t>-Verbrauch)</a:t>
            </a:r>
          </a:p>
          <a:p>
            <a:endParaRPr lang="de-AT" sz="1400" dirty="0"/>
          </a:p>
        </p:txBody>
      </p:sp>
      <p:pic>
        <p:nvPicPr>
          <p:cNvPr id="5" name="Picture 6" descr="newsimage24575"/>
          <p:cNvPicPr>
            <a:picLocks noChangeAspect="1" noChangeArrowheads="1"/>
          </p:cNvPicPr>
          <p:nvPr/>
        </p:nvPicPr>
        <p:blipFill>
          <a:blip r:embed="rId3"/>
          <a:srcRect/>
          <a:stretch>
            <a:fillRect/>
          </a:stretch>
        </p:blipFill>
        <p:spPr bwMode="auto">
          <a:xfrm>
            <a:off x="6516216" y="1772816"/>
            <a:ext cx="2200275" cy="3311525"/>
          </a:xfrm>
          <a:prstGeom prst="rect">
            <a:avLst/>
          </a:prstGeom>
          <a:noFill/>
          <a:ln w="9525">
            <a:noFill/>
            <a:miter lim="800000"/>
            <a:headEnd/>
            <a:tailEnd/>
          </a:ln>
        </p:spPr>
      </p:pic>
    </p:spTree>
    <p:extLst>
      <p:ext uri="{BB962C8B-B14F-4D97-AF65-F5344CB8AC3E}">
        <p14:creationId xmlns:p14="http://schemas.microsoft.com/office/powerpoint/2010/main" val="802638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3"/>
          <p:cNvSpPr>
            <a:spLocks noGrp="1"/>
          </p:cNvSpPr>
          <p:nvPr>
            <p:ph type="title"/>
          </p:nvPr>
        </p:nvSpPr>
        <p:spPr/>
        <p:txBody>
          <a:bodyPr/>
          <a:lstStyle/>
          <a:p>
            <a:r>
              <a:rPr lang="de-AT" sz="1800" dirty="0" smtClean="0"/>
              <a:t>SK2 Überblick </a:t>
            </a:r>
          </a:p>
        </p:txBody>
      </p:sp>
      <p:sp>
        <p:nvSpPr>
          <p:cNvPr id="2" name="Textfeld 1"/>
          <p:cNvSpPr txBox="1"/>
          <p:nvPr/>
        </p:nvSpPr>
        <p:spPr>
          <a:xfrm>
            <a:off x="3347864" y="6536377"/>
            <a:ext cx="5256584" cy="276999"/>
          </a:xfrm>
          <a:prstGeom prst="rect">
            <a:avLst/>
          </a:prstGeom>
          <a:noFill/>
        </p:spPr>
        <p:txBody>
          <a:bodyPr wrap="square" rtlCol="0">
            <a:spAutoFit/>
          </a:bodyPr>
          <a:lstStyle/>
          <a:p>
            <a:pPr fontAlgn="base">
              <a:spcBef>
                <a:spcPct val="0"/>
              </a:spcBef>
              <a:spcAft>
                <a:spcPct val="0"/>
              </a:spcAft>
            </a:pPr>
            <a:r>
              <a:rPr lang="de-AT" sz="1200" dirty="0">
                <a:solidFill>
                  <a:srgbClr val="000000"/>
                </a:solidFill>
                <a:cs typeface="Arial" charset="0"/>
              </a:rPr>
              <a:t>Dominik Schild, Bernhard </a:t>
            </a:r>
            <a:r>
              <a:rPr lang="de-AT" sz="1200" dirty="0" err="1">
                <a:solidFill>
                  <a:srgbClr val="000000"/>
                </a:solidFill>
                <a:cs typeface="Arial" charset="0"/>
              </a:rPr>
              <a:t>Klausgraber</a:t>
            </a:r>
            <a:endParaRPr lang="de-AT" sz="1200" dirty="0">
              <a:solidFill>
                <a:srgbClr val="000000"/>
              </a:solidFill>
              <a:cs typeface="Arial" charset="0"/>
            </a:endParaRPr>
          </a:p>
        </p:txBody>
      </p:sp>
      <p:graphicFrame>
        <p:nvGraphicFramePr>
          <p:cNvPr id="8" name="Diagramm 7"/>
          <p:cNvGraphicFramePr>
            <a:graphicFrameLocks/>
          </p:cNvGraphicFramePr>
          <p:nvPr>
            <p:extLst>
              <p:ext uri="{D42A27DB-BD31-4B8C-83A1-F6EECF244321}">
                <p14:modId xmlns:p14="http://schemas.microsoft.com/office/powerpoint/2010/main" val="2548442319"/>
              </p:ext>
            </p:extLst>
          </p:nvPr>
        </p:nvGraphicFramePr>
        <p:xfrm>
          <a:off x="467544" y="1196752"/>
          <a:ext cx="8136904"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feld 3"/>
          <p:cNvSpPr txBox="1"/>
          <p:nvPr/>
        </p:nvSpPr>
        <p:spPr>
          <a:xfrm>
            <a:off x="395536" y="4869160"/>
            <a:ext cx="8496944" cy="338554"/>
          </a:xfrm>
          <a:prstGeom prst="rect">
            <a:avLst/>
          </a:prstGeom>
          <a:noFill/>
        </p:spPr>
        <p:txBody>
          <a:bodyPr wrap="square" rtlCol="0">
            <a:spAutoFit/>
          </a:bodyPr>
          <a:lstStyle/>
          <a:p>
            <a:r>
              <a:rPr lang="de-AT" sz="1600" dirty="0" smtClean="0"/>
              <a:t>Wachstum von </a:t>
            </a:r>
            <a:r>
              <a:rPr lang="de-AT" sz="1600" i="1" dirty="0" err="1" smtClean="0"/>
              <a:t>Halomonas</a:t>
            </a:r>
            <a:r>
              <a:rPr lang="de-AT" sz="1600" i="1" dirty="0" smtClean="0"/>
              <a:t> </a:t>
            </a:r>
            <a:r>
              <a:rPr lang="de-AT" sz="1600" i="1" dirty="0" err="1" smtClean="0"/>
              <a:t>gomeseomensis</a:t>
            </a:r>
            <a:r>
              <a:rPr lang="de-AT" sz="1600" i="1" dirty="0" smtClean="0"/>
              <a:t> </a:t>
            </a:r>
            <a:r>
              <a:rPr lang="de-AT" sz="1600" dirty="0" smtClean="0"/>
              <a:t>in Schüttelkulturen</a:t>
            </a:r>
            <a:endParaRPr lang="de-AT" sz="1600" dirty="0"/>
          </a:p>
        </p:txBody>
      </p:sp>
    </p:spTree>
    <p:extLst>
      <p:ext uri="{BB962C8B-B14F-4D97-AF65-F5344CB8AC3E}">
        <p14:creationId xmlns:p14="http://schemas.microsoft.com/office/powerpoint/2010/main" val="3466444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3"/>
          <p:cNvSpPr>
            <a:spLocks noGrp="1"/>
          </p:cNvSpPr>
          <p:nvPr>
            <p:ph type="title"/>
          </p:nvPr>
        </p:nvSpPr>
        <p:spPr/>
        <p:txBody>
          <a:bodyPr/>
          <a:lstStyle/>
          <a:p>
            <a:r>
              <a:rPr lang="de-AT" sz="1800" dirty="0" smtClean="0"/>
              <a:t>Sk4 Überblick </a:t>
            </a:r>
          </a:p>
        </p:txBody>
      </p:sp>
      <p:sp>
        <p:nvSpPr>
          <p:cNvPr id="2" name="Textfeld 1"/>
          <p:cNvSpPr txBox="1"/>
          <p:nvPr/>
        </p:nvSpPr>
        <p:spPr>
          <a:xfrm>
            <a:off x="3347864" y="6536377"/>
            <a:ext cx="5256584" cy="276999"/>
          </a:xfrm>
          <a:prstGeom prst="rect">
            <a:avLst/>
          </a:prstGeom>
          <a:noFill/>
        </p:spPr>
        <p:txBody>
          <a:bodyPr wrap="square" rtlCol="0">
            <a:spAutoFit/>
          </a:bodyPr>
          <a:lstStyle/>
          <a:p>
            <a:pPr fontAlgn="base">
              <a:spcBef>
                <a:spcPct val="0"/>
              </a:spcBef>
              <a:spcAft>
                <a:spcPct val="0"/>
              </a:spcAft>
            </a:pPr>
            <a:r>
              <a:rPr lang="de-AT" sz="1200" dirty="0">
                <a:solidFill>
                  <a:srgbClr val="000000"/>
                </a:solidFill>
                <a:cs typeface="Arial" charset="0"/>
              </a:rPr>
              <a:t>Dominik Schild, Bernhard </a:t>
            </a:r>
            <a:r>
              <a:rPr lang="de-AT" sz="1200" dirty="0" err="1">
                <a:solidFill>
                  <a:srgbClr val="000000"/>
                </a:solidFill>
                <a:cs typeface="Arial" charset="0"/>
              </a:rPr>
              <a:t>Klausgraber</a:t>
            </a:r>
            <a:endParaRPr lang="de-AT" sz="1200" dirty="0">
              <a:solidFill>
                <a:srgbClr val="000000"/>
              </a:solidFill>
              <a:cs typeface="Arial" charset="0"/>
            </a:endParaRPr>
          </a:p>
        </p:txBody>
      </p:sp>
      <p:sp>
        <p:nvSpPr>
          <p:cNvPr id="3" name="Textplatzhalter 2"/>
          <p:cNvSpPr>
            <a:spLocks noGrp="1"/>
          </p:cNvSpPr>
          <p:nvPr>
            <p:ph type="body" sz="quarter" idx="11"/>
          </p:nvPr>
        </p:nvSpPr>
        <p:spPr>
          <a:xfrm>
            <a:off x="539552" y="4797152"/>
            <a:ext cx="8352927" cy="1617410"/>
          </a:xfrm>
        </p:spPr>
        <p:txBody>
          <a:bodyPr/>
          <a:lstStyle/>
          <a:p>
            <a:r>
              <a:rPr lang="de-AT" sz="1600" dirty="0"/>
              <a:t>Wachstum von </a:t>
            </a:r>
            <a:r>
              <a:rPr lang="de-AT" sz="1600" i="1" dirty="0" err="1"/>
              <a:t>Halomonas</a:t>
            </a:r>
            <a:r>
              <a:rPr lang="de-AT" sz="1600" i="1" dirty="0"/>
              <a:t> </a:t>
            </a:r>
            <a:r>
              <a:rPr lang="de-AT" sz="1600" i="1" dirty="0" err="1"/>
              <a:t>gomeseomensis</a:t>
            </a:r>
            <a:r>
              <a:rPr lang="de-AT" sz="1600" i="1" dirty="0"/>
              <a:t> </a:t>
            </a:r>
            <a:r>
              <a:rPr lang="de-AT" sz="1600" dirty="0"/>
              <a:t>in Schüttelkulturen</a:t>
            </a:r>
          </a:p>
        </p:txBody>
      </p:sp>
      <p:graphicFrame>
        <p:nvGraphicFramePr>
          <p:cNvPr id="5" name="Diagramm 4"/>
          <p:cNvGraphicFramePr>
            <a:graphicFrameLocks/>
          </p:cNvGraphicFramePr>
          <p:nvPr>
            <p:extLst>
              <p:ext uri="{D42A27DB-BD31-4B8C-83A1-F6EECF244321}">
                <p14:modId xmlns:p14="http://schemas.microsoft.com/office/powerpoint/2010/main" val="1195742160"/>
              </p:ext>
            </p:extLst>
          </p:nvPr>
        </p:nvGraphicFramePr>
        <p:xfrm>
          <a:off x="395536" y="1124745"/>
          <a:ext cx="8496944" cy="34563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4484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3"/>
          <p:cNvSpPr>
            <a:spLocks noGrp="1"/>
          </p:cNvSpPr>
          <p:nvPr>
            <p:ph type="title"/>
          </p:nvPr>
        </p:nvSpPr>
        <p:spPr/>
        <p:txBody>
          <a:bodyPr/>
          <a:lstStyle/>
          <a:p>
            <a:r>
              <a:rPr lang="de-AT" sz="1800" dirty="0" smtClean="0"/>
              <a:t>MH4 Überblick </a:t>
            </a:r>
          </a:p>
        </p:txBody>
      </p:sp>
      <p:sp>
        <p:nvSpPr>
          <p:cNvPr id="2" name="Textfeld 1"/>
          <p:cNvSpPr txBox="1"/>
          <p:nvPr/>
        </p:nvSpPr>
        <p:spPr>
          <a:xfrm>
            <a:off x="3347864" y="6536377"/>
            <a:ext cx="5256584" cy="276999"/>
          </a:xfrm>
          <a:prstGeom prst="rect">
            <a:avLst/>
          </a:prstGeom>
          <a:noFill/>
        </p:spPr>
        <p:txBody>
          <a:bodyPr wrap="square" rtlCol="0">
            <a:spAutoFit/>
          </a:bodyPr>
          <a:lstStyle/>
          <a:p>
            <a:pPr fontAlgn="base">
              <a:spcBef>
                <a:spcPct val="0"/>
              </a:spcBef>
              <a:spcAft>
                <a:spcPct val="0"/>
              </a:spcAft>
            </a:pPr>
            <a:r>
              <a:rPr lang="de-AT" sz="1200" dirty="0">
                <a:solidFill>
                  <a:srgbClr val="000000"/>
                </a:solidFill>
                <a:cs typeface="Arial" charset="0"/>
              </a:rPr>
              <a:t>Dominik Schild, Bernhard </a:t>
            </a:r>
            <a:r>
              <a:rPr lang="de-AT" sz="1200" dirty="0" err="1">
                <a:solidFill>
                  <a:srgbClr val="000000"/>
                </a:solidFill>
                <a:cs typeface="Arial" charset="0"/>
              </a:rPr>
              <a:t>Klausgraber</a:t>
            </a:r>
            <a:endParaRPr lang="de-AT" sz="1200" dirty="0">
              <a:solidFill>
                <a:srgbClr val="000000"/>
              </a:solidFill>
              <a:cs typeface="Arial" charset="0"/>
            </a:endParaRPr>
          </a:p>
        </p:txBody>
      </p:sp>
      <p:graphicFrame>
        <p:nvGraphicFramePr>
          <p:cNvPr id="5" name="Diagramm 4"/>
          <p:cNvGraphicFramePr>
            <a:graphicFrameLocks/>
          </p:cNvGraphicFramePr>
          <p:nvPr>
            <p:extLst>
              <p:ext uri="{D42A27DB-BD31-4B8C-83A1-F6EECF244321}">
                <p14:modId xmlns:p14="http://schemas.microsoft.com/office/powerpoint/2010/main" val="1376043494"/>
              </p:ext>
            </p:extLst>
          </p:nvPr>
        </p:nvGraphicFramePr>
        <p:xfrm>
          <a:off x="179512" y="1052736"/>
          <a:ext cx="8712968" cy="34563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1807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englisch">
  <a:themeElements>
    <a:clrScheme name="Rhea">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aster englisch">
  <a:themeElements>
    <a:clrScheme name="Rhea">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olienmaster IMC">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Folienmaster IMC">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Folienmaster IMC">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1059</Words>
  <Application>Microsoft Office PowerPoint</Application>
  <PresentationFormat>Bildschirmpräsentation (4:3)</PresentationFormat>
  <Paragraphs>160</Paragraphs>
  <Slides>18</Slides>
  <Notes>18</Notes>
  <HiddenSlides>1</HiddenSlides>
  <MMClips>0</MMClips>
  <ScaleCrop>false</ScaleCrop>
  <HeadingPairs>
    <vt:vector size="4" baseType="variant">
      <vt:variant>
        <vt:lpstr>Design</vt:lpstr>
      </vt:variant>
      <vt:variant>
        <vt:i4>5</vt:i4>
      </vt:variant>
      <vt:variant>
        <vt:lpstr>Folientitel</vt:lpstr>
      </vt:variant>
      <vt:variant>
        <vt:i4>18</vt:i4>
      </vt:variant>
    </vt:vector>
  </HeadingPairs>
  <TitlesOfParts>
    <vt:vector size="23" baseType="lpstr">
      <vt:lpstr>Master englisch</vt:lpstr>
      <vt:lpstr>1_Master englisch</vt:lpstr>
      <vt:lpstr>Folienmaster IMC</vt:lpstr>
      <vt:lpstr>1_Folienmaster IMC</vt:lpstr>
      <vt:lpstr>2_Folienmaster IMC</vt:lpstr>
      <vt:lpstr>Co-Kultivierung von Halomonas gomseomensis mit Dunaliella salina</vt:lpstr>
      <vt:lpstr>Grundlagen</vt:lpstr>
      <vt:lpstr>Konzept</vt:lpstr>
      <vt:lpstr>Hauptdarsteller</vt:lpstr>
      <vt:lpstr>Experimenteller Hintergrund</vt:lpstr>
      <vt:lpstr>Experimenteller Hintergrund</vt:lpstr>
      <vt:lpstr>SK2 Überblick </vt:lpstr>
      <vt:lpstr>Sk4 Überblick </vt:lpstr>
      <vt:lpstr>MH4 Überblick </vt:lpstr>
      <vt:lpstr>Bioreaktor Setup</vt:lpstr>
      <vt:lpstr>SK2 / SK4 Bioreaktor</vt:lpstr>
      <vt:lpstr>MH4 Bioreactor</vt:lpstr>
      <vt:lpstr>Co-Kultivierung</vt:lpstr>
      <vt:lpstr>Experimentelles Setup</vt:lpstr>
      <vt:lpstr>Experimentelles Setup</vt:lpstr>
      <vt:lpstr>Resultate</vt:lpstr>
      <vt:lpstr>Experimentelles Setup</vt:lpstr>
      <vt:lpstr>Experimentelles Setup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Co-Cultivation of Halomonas gomseomensis with photoautotrophic organisms.</dc:title>
  <dc:creator>WombatI</dc:creator>
  <cp:lastModifiedBy>WombatI</cp:lastModifiedBy>
  <cp:revision>52</cp:revision>
  <dcterms:created xsi:type="dcterms:W3CDTF">2015-11-04T13:40:21Z</dcterms:created>
  <dcterms:modified xsi:type="dcterms:W3CDTF">2016-06-20T12:29:54Z</dcterms:modified>
</cp:coreProperties>
</file>